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7" r:id="rId1"/>
  </p:sldMasterIdLst>
  <p:notesMasterIdLst>
    <p:notesMasterId r:id="rId43"/>
  </p:notesMasterIdLst>
  <p:sldIdLst>
    <p:sldId id="294" r:id="rId2"/>
    <p:sldId id="295" r:id="rId3"/>
    <p:sldId id="296" r:id="rId4"/>
    <p:sldId id="297" r:id="rId5"/>
    <p:sldId id="293" r:id="rId6"/>
    <p:sldId id="257" r:id="rId7"/>
    <p:sldId id="258" r:id="rId8"/>
    <p:sldId id="259" r:id="rId9"/>
    <p:sldId id="260" r:id="rId10"/>
    <p:sldId id="261" r:id="rId11"/>
    <p:sldId id="262" r:id="rId12"/>
    <p:sldId id="263" r:id="rId13"/>
    <p:sldId id="264" r:id="rId14"/>
    <p:sldId id="268" r:id="rId15"/>
    <p:sldId id="266" r:id="rId16"/>
    <p:sldId id="267"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90" r:id="rId38"/>
    <p:sldId id="289" r:id="rId39"/>
    <p:sldId id="291" r:id="rId40"/>
    <p:sldId id="292" r:id="rId41"/>
    <p:sldId id="29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1F5D"/>
    <a:srgbClr val="063EAE"/>
    <a:srgbClr val="FF0066"/>
    <a:srgbClr val="660033"/>
    <a:srgbClr val="944EDA"/>
    <a:srgbClr val="341256"/>
    <a:srgbClr val="A80C53"/>
    <a:srgbClr val="2F2866"/>
    <a:srgbClr val="EC288F"/>
    <a:srgbClr val="0914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87BE6-FCE5-4203-A801-0BA6CF4215C5}" v="230" dt="2024-04-25T07:43:34.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p:scale>
          <a:sx n="77" d="100"/>
          <a:sy n="77" d="100"/>
        </p:scale>
        <p:origin x="749"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BB7A7F-A5DB-489B-9DEF-5532D0DC1BAD}" type="datetimeFigureOut">
              <a:rPr lang="en-IN" smtClean="0"/>
              <a:t>25-04-2024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D9B7A-8C8F-4E27-82F6-55A781941C65}" type="slidenum">
              <a:rPr lang="en-IN" smtClean="0"/>
              <a:t>‹#›</a:t>
            </a:fld>
            <a:endParaRPr lang="en-IN"/>
          </a:p>
        </p:txBody>
      </p:sp>
    </p:spTree>
    <p:extLst>
      <p:ext uri="{BB962C8B-B14F-4D97-AF65-F5344CB8AC3E}">
        <p14:creationId xmlns:p14="http://schemas.microsoft.com/office/powerpoint/2010/main" val="70776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D9B7A-8C8F-4E27-82F6-55A781941C65}" type="slidenum">
              <a:rPr lang="en-IN" smtClean="0"/>
              <a:t>11</a:t>
            </a:fld>
            <a:endParaRPr lang="en-IN"/>
          </a:p>
        </p:txBody>
      </p:sp>
    </p:spTree>
    <p:extLst>
      <p:ext uri="{BB962C8B-B14F-4D97-AF65-F5344CB8AC3E}">
        <p14:creationId xmlns:p14="http://schemas.microsoft.com/office/powerpoint/2010/main" val="923524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D9B7A-8C8F-4E27-82F6-55A781941C65}" type="slidenum">
              <a:rPr lang="en-IN" smtClean="0"/>
              <a:t>16</a:t>
            </a:fld>
            <a:endParaRPr lang="en-IN"/>
          </a:p>
        </p:txBody>
      </p:sp>
    </p:spTree>
    <p:extLst>
      <p:ext uri="{BB962C8B-B14F-4D97-AF65-F5344CB8AC3E}">
        <p14:creationId xmlns:p14="http://schemas.microsoft.com/office/powerpoint/2010/main" val="2404401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509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9473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766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5219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7260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2642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165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5240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497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915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826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5131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2993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445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2231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4979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6109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F2866"/>
            </a:gs>
            <a:gs pos="48000">
              <a:schemeClr val="accent1">
                <a:lumMod val="97000"/>
                <a:lumOff val="3000"/>
              </a:schemeClr>
            </a:gs>
            <a:gs pos="100000">
              <a:schemeClr val="accent1">
                <a:lumMod val="60000"/>
                <a:lumOff val="40000"/>
                <a:alpha val="0"/>
              </a:schemeClr>
            </a:gs>
          </a:gsLst>
          <a:lin ang="162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4/25/2024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774750"/>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9.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instagram.com/amul_india01?igsh=YmpiYmNxaGh6N2kx"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AB62-87E3-E914-1E19-8C54760C62CF}"/>
              </a:ext>
            </a:extLst>
          </p:cNvPr>
          <p:cNvSpPr>
            <a:spLocks noGrp="1"/>
          </p:cNvSpPr>
          <p:nvPr>
            <p:ph type="title"/>
          </p:nvPr>
        </p:nvSpPr>
        <p:spPr>
          <a:xfrm>
            <a:off x="1825446" y="532110"/>
            <a:ext cx="8512872" cy="1371600"/>
          </a:xfrm>
        </p:spPr>
        <p:txBody>
          <a:bodyPr/>
          <a:lstStyle/>
          <a:p>
            <a:r>
              <a:rPr lang="en-IN" sz="4400" b="1" u="sng" kern="100" dirty="0">
                <a:solidFill>
                  <a:schemeClr val="tx2">
                    <a:lumMod val="75000"/>
                  </a:schemeClr>
                </a:solidFill>
                <a:latin typeface="Calibri" panose="020F0502020204030204" pitchFamily="34" charset="0"/>
                <a:ea typeface="Calibri" panose="020F0502020204030204" pitchFamily="34" charset="0"/>
              </a:rPr>
              <a:t>DIGITAL MARKETING</a:t>
            </a:r>
            <a:br>
              <a:rPr lang="en-IN" sz="1800" kern="100" dirty="0">
                <a:solidFill>
                  <a:srgbClr val="233A44"/>
                </a:solidFill>
                <a:effectLst/>
                <a:latin typeface="Calibri" panose="020F0502020204030204" pitchFamily="34" charset="0"/>
                <a:ea typeface="Calibri" panose="020F0502020204030204" pitchFamily="34" charset="0"/>
              </a:rPr>
            </a:br>
            <a:endParaRPr lang="en-IN" dirty="0"/>
          </a:p>
        </p:txBody>
      </p:sp>
      <p:sp>
        <p:nvSpPr>
          <p:cNvPr id="4" name="Text Placeholder 3">
            <a:extLst>
              <a:ext uri="{FF2B5EF4-FFF2-40B4-BE49-F238E27FC236}">
                <a16:creationId xmlns:a16="http://schemas.microsoft.com/office/drawing/2014/main" id="{BB4FBD61-9300-D26C-FFE3-696F84407818}"/>
              </a:ext>
            </a:extLst>
          </p:cNvPr>
          <p:cNvSpPr>
            <a:spLocks noGrp="1"/>
          </p:cNvSpPr>
          <p:nvPr>
            <p:ph type="body" sz="half" idx="2"/>
          </p:nvPr>
        </p:nvSpPr>
        <p:spPr>
          <a:xfrm>
            <a:off x="1295399" y="1762539"/>
            <a:ext cx="9789368" cy="4717773"/>
          </a:xfrm>
        </p:spPr>
        <p:txBody>
          <a:bodyPr>
            <a:normAutofit lnSpcReduction="10000"/>
          </a:bodyPr>
          <a:lstStyle/>
          <a:p>
            <a:r>
              <a:rPr lang="en-IN" sz="3200" b="1" kern="100" dirty="0">
                <a:solidFill>
                  <a:schemeClr val="accent5">
                    <a:lumMod val="75000"/>
                  </a:schemeClr>
                </a:solidFill>
                <a:effectLst/>
                <a:latin typeface="Calibri" panose="020F0502020204030204" pitchFamily="34" charset="0"/>
                <a:ea typeface="Calibri" panose="020F0502020204030204" pitchFamily="34" charset="0"/>
              </a:rPr>
              <a:t>INTERNSHIP COMPRESSIVE DIGITAL MARKETING FOR </a:t>
            </a:r>
          </a:p>
          <a:p>
            <a:r>
              <a:rPr lang="en-IN" sz="3200" b="1" kern="100" dirty="0">
                <a:solidFill>
                  <a:schemeClr val="accent5">
                    <a:lumMod val="75000"/>
                  </a:schemeClr>
                </a:solidFill>
                <a:effectLst/>
                <a:latin typeface="Calibri" panose="020F0502020204030204" pitchFamily="34" charset="0"/>
                <a:ea typeface="Calibri" panose="020F0502020204030204" pitchFamily="34" charset="0"/>
              </a:rPr>
              <a:t>AMUL</a:t>
            </a:r>
          </a:p>
          <a:p>
            <a:r>
              <a:rPr lang="en-IN" sz="2400" b="1" kern="100" dirty="0">
                <a:solidFill>
                  <a:srgbClr val="E69138"/>
                </a:solidFill>
                <a:effectLst/>
                <a:latin typeface="Calibri" panose="020F0502020204030204" pitchFamily="34" charset="0"/>
                <a:ea typeface="Calibri" panose="020F0502020204030204" pitchFamily="34" charset="0"/>
              </a:rPr>
              <a:t>PROJECT REPORT ON AMUL UNDER THE ESTEEMED GUIDANCE OF</a:t>
            </a:r>
            <a:endParaRPr lang="en-IN" sz="2400" b="1" kern="100" dirty="0">
              <a:solidFill>
                <a:srgbClr val="233A44"/>
              </a:solidFill>
              <a:effectLst/>
              <a:latin typeface="Calibri" panose="020F0502020204030204" pitchFamily="34" charset="0"/>
              <a:ea typeface="Calibri" panose="020F0502020204030204" pitchFamily="34" charset="0"/>
            </a:endParaRPr>
          </a:p>
          <a:p>
            <a:r>
              <a:rPr lang="en-IN" sz="3200" b="1" kern="100" dirty="0">
                <a:solidFill>
                  <a:srgbClr val="00B050"/>
                </a:solidFill>
                <a:effectLst/>
                <a:latin typeface="Calibri" panose="020F0502020204030204" pitchFamily="34" charset="0"/>
                <a:ea typeface="Calibri" panose="020F0502020204030204" pitchFamily="34" charset="0"/>
              </a:rPr>
              <a:t>K.RATNA KUMARI MADAM </a:t>
            </a:r>
          </a:p>
          <a:p>
            <a:r>
              <a:rPr lang="en-IN" sz="2400" b="1" kern="100" dirty="0">
                <a:solidFill>
                  <a:srgbClr val="000000"/>
                </a:solidFill>
                <a:effectLst/>
                <a:latin typeface="Calibri" panose="020F0502020204030204" pitchFamily="34" charset="0"/>
                <a:ea typeface="Calibri" panose="020F0502020204030204" pitchFamily="34" charset="0"/>
              </a:rPr>
              <a:t>PRESENTED</a:t>
            </a:r>
            <a:r>
              <a:rPr lang="en-IN" sz="2400" b="1" kern="100" spc="170" dirty="0">
                <a:solidFill>
                  <a:srgbClr val="000000"/>
                </a:solidFill>
                <a:effectLst/>
                <a:latin typeface="Calibri" panose="020F0502020204030204" pitchFamily="34" charset="0"/>
                <a:ea typeface="Calibri" panose="020F0502020204030204" pitchFamily="34" charset="0"/>
              </a:rPr>
              <a:t> </a:t>
            </a:r>
            <a:r>
              <a:rPr lang="en-IN" sz="2400" b="1" kern="100" dirty="0">
                <a:solidFill>
                  <a:srgbClr val="000000"/>
                </a:solidFill>
                <a:effectLst/>
                <a:latin typeface="Calibri" panose="020F0502020204030204" pitchFamily="34" charset="0"/>
                <a:ea typeface="Calibri" panose="020F0502020204030204" pitchFamily="34" charset="0"/>
              </a:rPr>
              <a:t>BY</a:t>
            </a:r>
            <a:endParaRPr lang="en-IN" sz="2400" b="1" kern="100" dirty="0">
              <a:solidFill>
                <a:srgbClr val="233A44"/>
              </a:solidFill>
              <a:latin typeface="Calibri" panose="020F0502020204030204" pitchFamily="34" charset="0"/>
              <a:ea typeface="Calibri" panose="020F0502020204030204" pitchFamily="34" charset="0"/>
            </a:endParaRPr>
          </a:p>
          <a:p>
            <a:r>
              <a:rPr lang="en-IN" sz="3200" b="1" kern="100" dirty="0" err="1">
                <a:solidFill>
                  <a:srgbClr val="A80C53"/>
                </a:solidFill>
                <a:latin typeface="Calibri" panose="020F0502020204030204" pitchFamily="34" charset="0"/>
                <a:ea typeface="Calibri" panose="020F0502020204030204" pitchFamily="34" charset="0"/>
              </a:rPr>
              <a:t>Annem</a:t>
            </a:r>
            <a:r>
              <a:rPr lang="en-IN" sz="3200" b="1" kern="100" dirty="0">
                <a:solidFill>
                  <a:srgbClr val="A80C53"/>
                </a:solidFill>
                <a:latin typeface="Calibri" panose="020F0502020204030204" pitchFamily="34" charset="0"/>
                <a:ea typeface="Calibri" panose="020F0502020204030204" pitchFamily="34" charset="0"/>
              </a:rPr>
              <a:t> Bhavani Shankar</a:t>
            </a:r>
            <a:r>
              <a:rPr lang="en-IN" sz="3200" b="1" kern="100" dirty="0">
                <a:solidFill>
                  <a:srgbClr val="A80C53"/>
                </a:solidFill>
                <a:effectLst/>
                <a:latin typeface="Calibri" panose="020F0502020204030204" pitchFamily="34" charset="0"/>
                <a:ea typeface="Calibri" panose="020F0502020204030204" pitchFamily="34" charset="0"/>
              </a:rPr>
              <a:t> </a:t>
            </a:r>
          </a:p>
          <a:p>
            <a:r>
              <a:rPr lang="en-IN" sz="2400" b="1" kern="100" dirty="0">
                <a:solidFill>
                  <a:srgbClr val="FF0066"/>
                </a:solidFill>
                <a:latin typeface="Calibri" panose="020F0502020204030204" pitchFamily="34" charset="0"/>
                <a:ea typeface="Calibri" panose="020F0502020204030204" pitchFamily="34" charset="0"/>
              </a:rPr>
              <a:t>Reg No: 213888200006</a:t>
            </a:r>
          </a:p>
          <a:p>
            <a:r>
              <a:rPr lang="en-IN" sz="3200" b="1" kern="100" dirty="0">
                <a:solidFill>
                  <a:srgbClr val="063EAE"/>
                </a:solidFill>
                <a:effectLst/>
                <a:latin typeface="Calibri" panose="020F0502020204030204" pitchFamily="34" charset="0"/>
                <a:ea typeface="Calibri" panose="020F0502020204030204" pitchFamily="34" charset="0"/>
              </a:rPr>
              <a:t>SRI VASAVI DEGREE COLLEGE</a:t>
            </a:r>
          </a:p>
        </p:txBody>
      </p:sp>
    </p:spTree>
    <p:extLst>
      <p:ext uri="{BB962C8B-B14F-4D97-AF65-F5344CB8AC3E}">
        <p14:creationId xmlns:p14="http://schemas.microsoft.com/office/powerpoint/2010/main" val="72092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5F24-6DDF-2CB4-21BA-25FA474E7066}"/>
              </a:ext>
            </a:extLst>
          </p:cNvPr>
          <p:cNvSpPr>
            <a:spLocks noGrp="1"/>
          </p:cNvSpPr>
          <p:nvPr>
            <p:ph type="title"/>
          </p:nvPr>
        </p:nvSpPr>
        <p:spPr>
          <a:xfrm>
            <a:off x="169576" y="0"/>
            <a:ext cx="7115806" cy="1216265"/>
          </a:xfrm>
        </p:spPr>
        <p:txBody>
          <a:bodyPr>
            <a:noAutofit/>
          </a:bodyPr>
          <a:lstStyle/>
          <a:p>
            <a:r>
              <a:rPr lang="en-US" sz="3200" b="1" dirty="0">
                <a:solidFill>
                  <a:srgbClr val="002060"/>
                </a:solidFill>
              </a:rPr>
              <a:t>Brand study (Brand Tone &amp; KPI)</a:t>
            </a:r>
            <a:endParaRPr lang="en-IN" sz="3200" b="1" dirty="0">
              <a:solidFill>
                <a:srgbClr val="002060"/>
              </a:solidFill>
            </a:endParaRPr>
          </a:p>
        </p:txBody>
      </p:sp>
      <p:sp>
        <p:nvSpPr>
          <p:cNvPr id="4" name="Text Placeholder 3">
            <a:extLst>
              <a:ext uri="{FF2B5EF4-FFF2-40B4-BE49-F238E27FC236}">
                <a16:creationId xmlns:a16="http://schemas.microsoft.com/office/drawing/2014/main" id="{F28D9C62-3582-5EFE-4779-A1DE0CA605DB}"/>
              </a:ext>
            </a:extLst>
          </p:cNvPr>
          <p:cNvSpPr>
            <a:spLocks noGrp="1"/>
          </p:cNvSpPr>
          <p:nvPr>
            <p:ph type="body" sz="half" idx="2"/>
          </p:nvPr>
        </p:nvSpPr>
        <p:spPr>
          <a:xfrm>
            <a:off x="864704" y="1216264"/>
            <a:ext cx="10495722" cy="5134839"/>
          </a:xfrm>
        </p:spPr>
        <p:txBody>
          <a:bodyPr>
            <a:noAutofit/>
          </a:bodyPr>
          <a:lstStyle/>
          <a:p>
            <a:pPr algn="l"/>
            <a:r>
              <a:rPr lang="en-US" sz="1400" b="1" u="sng" dirty="0"/>
              <a:t>Brand Tone: </a:t>
            </a:r>
          </a:p>
          <a:p>
            <a:pPr algn="l"/>
            <a:r>
              <a:rPr lang="en-US" sz="1400" dirty="0"/>
              <a:t>● </a:t>
            </a:r>
            <a:r>
              <a:rPr lang="en-US" sz="1400" b="1" dirty="0"/>
              <a:t>Friendly &amp; Relatable: </a:t>
            </a:r>
            <a:r>
              <a:rPr lang="en-US" sz="1400" dirty="0"/>
              <a:t>Amul's brand tone is often characterized by its friendly and relatable communication style, which resonates with consumers across demographics. </a:t>
            </a:r>
          </a:p>
          <a:p>
            <a:pPr algn="l"/>
            <a:r>
              <a:rPr lang="en-US" sz="1400" b="1" dirty="0"/>
              <a:t>● Witty &amp; Humorous: </a:t>
            </a:r>
            <a:r>
              <a:rPr lang="en-US" sz="1400" dirty="0"/>
              <a:t>The brand is known for its witty and humorous advertising campaigns, which use clever wordplay and topical references to engage audience </a:t>
            </a:r>
          </a:p>
          <a:p>
            <a:pPr algn="l"/>
            <a:r>
              <a:rPr lang="en-US" sz="1400" dirty="0"/>
              <a:t>● </a:t>
            </a:r>
            <a:r>
              <a:rPr lang="en-US" sz="1400" b="1" dirty="0"/>
              <a:t>Authentic &amp; Trustworthy: </a:t>
            </a:r>
            <a:r>
              <a:rPr lang="en-US" sz="1400" dirty="0"/>
              <a:t>Amul's communication conveys authenticity and trustworthiness, reflecting its commitment to quality and transparency. </a:t>
            </a:r>
          </a:p>
          <a:p>
            <a:pPr algn="l"/>
            <a:r>
              <a:rPr lang="en-US" sz="1400" b="1" u="sng" dirty="0"/>
              <a:t>Key Performance Indicators (KPIs): </a:t>
            </a:r>
          </a:p>
          <a:p>
            <a:pPr algn="l"/>
            <a:r>
              <a:rPr lang="en-US" sz="1400" dirty="0"/>
              <a:t>● </a:t>
            </a:r>
            <a:r>
              <a:rPr lang="en-US" sz="1400" b="1" dirty="0"/>
              <a:t>Brand Awareness: </a:t>
            </a:r>
            <a:r>
              <a:rPr lang="en-US" sz="1400" dirty="0"/>
              <a:t>Measure of the brand's visibility and recognition among the target audience through surveys, social media mentions, and website traffic. </a:t>
            </a:r>
          </a:p>
          <a:p>
            <a:pPr algn="l"/>
            <a:r>
              <a:rPr lang="en-US" sz="1400" dirty="0"/>
              <a:t>● </a:t>
            </a:r>
            <a:r>
              <a:rPr lang="en-US" sz="1400" b="1" dirty="0"/>
              <a:t>Customer Engagement: </a:t>
            </a:r>
            <a:r>
              <a:rPr lang="en-US" sz="1400" dirty="0"/>
              <a:t>Quantify the level of interaction and engagement with the brand across various channels, including social media likes/shares, comments, and email open rates.</a:t>
            </a:r>
          </a:p>
          <a:p>
            <a:pPr algn="l"/>
            <a:r>
              <a:rPr lang="en-US" sz="1400" dirty="0"/>
              <a:t> ● </a:t>
            </a:r>
            <a:r>
              <a:rPr lang="en-US" sz="1400" b="1" dirty="0"/>
              <a:t>Advertising Effectiveness: </a:t>
            </a:r>
            <a:r>
              <a:rPr lang="en-US" sz="1400" dirty="0"/>
              <a:t>Assess the impact of advertising campaigns on brand perception and consumer behavior, measured by ad recall, brand sentiment analysis, and sales uplift.</a:t>
            </a:r>
          </a:p>
          <a:p>
            <a:pPr algn="l"/>
            <a:r>
              <a:rPr lang="en-US" sz="1400" dirty="0"/>
              <a:t> ● </a:t>
            </a:r>
            <a:r>
              <a:rPr lang="en-US" sz="1400" b="1" dirty="0"/>
              <a:t>Customer Satisfaction: </a:t>
            </a:r>
            <a:r>
              <a:rPr lang="en-US" sz="1400" dirty="0"/>
              <a:t>Gauge customer satisfaction levels through feedback surveys, Net Promoter Score (NPS), and online reviews to ensure alignment with brand values and service quality. </a:t>
            </a:r>
          </a:p>
          <a:p>
            <a:pPr algn="l"/>
            <a:r>
              <a:rPr lang="en-US" sz="1400" dirty="0"/>
              <a:t>● </a:t>
            </a:r>
            <a:r>
              <a:rPr lang="en-US" sz="1400" b="1" dirty="0"/>
              <a:t>Market Share: </a:t>
            </a:r>
            <a:r>
              <a:rPr lang="en-US" sz="1400" dirty="0"/>
              <a:t>Track the brand's share of the market compared to competitors, indicating its position and competitiveness within the industry</a:t>
            </a:r>
            <a:endParaRPr lang="en-IN" sz="1400" dirty="0"/>
          </a:p>
        </p:txBody>
      </p:sp>
    </p:spTree>
    <p:extLst>
      <p:ext uri="{BB962C8B-B14F-4D97-AF65-F5344CB8AC3E}">
        <p14:creationId xmlns:p14="http://schemas.microsoft.com/office/powerpoint/2010/main" val="418538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96FF-0F62-679A-30F2-9AA49CBF47CA}"/>
              </a:ext>
            </a:extLst>
          </p:cNvPr>
          <p:cNvSpPr>
            <a:spLocks noGrp="1"/>
          </p:cNvSpPr>
          <p:nvPr>
            <p:ph type="title"/>
          </p:nvPr>
        </p:nvSpPr>
        <p:spPr>
          <a:xfrm>
            <a:off x="2416303" y="585459"/>
            <a:ext cx="7200897" cy="977900"/>
          </a:xfrm>
        </p:spPr>
        <p:txBody>
          <a:bodyPr>
            <a:normAutofit/>
          </a:bodyPr>
          <a:lstStyle/>
          <a:p>
            <a:r>
              <a:rPr lang="en-IN" b="1" u="sng" dirty="0">
                <a:solidFill>
                  <a:schemeClr val="accent2"/>
                </a:solidFill>
              </a:rPr>
              <a:t>Buyer/Audience Personal</a:t>
            </a:r>
          </a:p>
        </p:txBody>
      </p:sp>
      <p:sp>
        <p:nvSpPr>
          <p:cNvPr id="4" name="Text Placeholder 3">
            <a:extLst>
              <a:ext uri="{FF2B5EF4-FFF2-40B4-BE49-F238E27FC236}">
                <a16:creationId xmlns:a16="http://schemas.microsoft.com/office/drawing/2014/main" id="{F9BB1E5B-FB0B-4AFA-B7A6-3AC27F984E49}"/>
              </a:ext>
            </a:extLst>
          </p:cNvPr>
          <p:cNvSpPr>
            <a:spLocks noGrp="1"/>
          </p:cNvSpPr>
          <p:nvPr>
            <p:ph sz="half" idx="1"/>
          </p:nvPr>
        </p:nvSpPr>
        <p:spPr/>
        <p:txBody>
          <a:bodyPr>
            <a:normAutofit/>
          </a:bodyPr>
          <a:lstStyle/>
          <a:p>
            <a:r>
              <a:rPr lang="en-US" sz="1600" b="1" dirty="0"/>
              <a:t>Name: </a:t>
            </a:r>
            <a:r>
              <a:rPr lang="en-US" sz="1600" dirty="0"/>
              <a:t>Priya Patel</a:t>
            </a:r>
          </a:p>
          <a:p>
            <a:r>
              <a:rPr lang="en-US" sz="1600" b="1" dirty="0"/>
              <a:t>Age:</a:t>
            </a:r>
            <a:r>
              <a:rPr lang="en-US" sz="1600" dirty="0"/>
              <a:t> 32 </a:t>
            </a:r>
          </a:p>
          <a:p>
            <a:r>
              <a:rPr lang="en-US" sz="1600" b="1" dirty="0"/>
              <a:t>Gender: </a:t>
            </a:r>
            <a:r>
              <a:rPr lang="en-US" sz="1600" dirty="0"/>
              <a:t>Female</a:t>
            </a:r>
          </a:p>
          <a:p>
            <a:r>
              <a:rPr lang="en-US" sz="1600" b="1" dirty="0"/>
              <a:t>Occupation:</a:t>
            </a:r>
            <a:r>
              <a:rPr lang="en-US" sz="1600" dirty="0"/>
              <a:t> Marketing Manager</a:t>
            </a:r>
          </a:p>
          <a:p>
            <a:r>
              <a:rPr lang="en-US" sz="1600" b="1" dirty="0"/>
              <a:t>Income Level: </a:t>
            </a:r>
            <a:r>
              <a:rPr lang="en-US" sz="1600" dirty="0"/>
              <a:t>Middle to upper-middle class</a:t>
            </a:r>
          </a:p>
          <a:p>
            <a:r>
              <a:rPr lang="en-US" sz="1600" b="1" dirty="0"/>
              <a:t>Location:</a:t>
            </a:r>
            <a:r>
              <a:rPr lang="en-US" sz="1600" dirty="0"/>
              <a:t> Urban or suburban area in India</a:t>
            </a:r>
            <a:endParaRPr lang="en-IN" sz="1600" dirty="0"/>
          </a:p>
        </p:txBody>
      </p:sp>
      <p:sp>
        <p:nvSpPr>
          <p:cNvPr id="10" name="Content Placeholder 9">
            <a:extLst>
              <a:ext uri="{FF2B5EF4-FFF2-40B4-BE49-F238E27FC236}">
                <a16:creationId xmlns:a16="http://schemas.microsoft.com/office/drawing/2014/main" id="{A963E2FB-0DA0-1170-0CC2-B4C3E734C6A3}"/>
              </a:ext>
            </a:extLst>
          </p:cNvPr>
          <p:cNvSpPr>
            <a:spLocks noGrp="1"/>
          </p:cNvSpPr>
          <p:nvPr>
            <p:ph sz="half" idx="2"/>
          </p:nvPr>
        </p:nvSpPr>
        <p:spPr/>
        <p:txBody>
          <a:bodyPr>
            <a:normAutofit/>
          </a:bodyPr>
          <a:lstStyle/>
          <a:p>
            <a:r>
              <a:rPr lang="en-US" sz="1600" b="1" dirty="0"/>
              <a:t>Lifestyle: </a:t>
            </a:r>
            <a:r>
              <a:rPr lang="en-US" sz="1600" dirty="0"/>
              <a:t>Busy professional with a hectic</a:t>
            </a:r>
          </a:p>
          <a:p>
            <a:r>
              <a:rPr lang="en-US" sz="1600" b="1" dirty="0"/>
              <a:t>Work </a:t>
            </a:r>
            <a:r>
              <a:rPr lang="en-US" sz="1600" b="1" dirty="0" err="1"/>
              <a:t>scheduleValues</a:t>
            </a:r>
            <a:r>
              <a:rPr lang="en-US" sz="1600" b="1" dirty="0"/>
              <a:t>: </a:t>
            </a:r>
            <a:r>
              <a:rPr lang="en-US" sz="1600" dirty="0"/>
              <a:t>Health-conscious, seeks convenience and quality in food choices </a:t>
            </a:r>
          </a:p>
          <a:p>
            <a:r>
              <a:rPr lang="en-US" sz="1600" b="1" dirty="0"/>
              <a:t>Interests: </a:t>
            </a:r>
            <a:r>
              <a:rPr lang="en-US" sz="1600" dirty="0"/>
              <a:t>Cooking, trying new recipes, staying updated on food trends </a:t>
            </a:r>
          </a:p>
          <a:p>
            <a:r>
              <a:rPr lang="en-US" sz="1600" b="1" dirty="0"/>
              <a:t>Pain Points: </a:t>
            </a:r>
            <a:r>
              <a:rPr lang="en-US" sz="1600" dirty="0"/>
              <a:t>Limited time for grocery shopping, desires healthy and tasty meal options.</a:t>
            </a:r>
            <a:endParaRPr lang="en-IN" sz="1600" dirty="0"/>
          </a:p>
        </p:txBody>
      </p:sp>
      <p:sp>
        <p:nvSpPr>
          <p:cNvPr id="11" name="TextBox 10">
            <a:extLst>
              <a:ext uri="{FF2B5EF4-FFF2-40B4-BE49-F238E27FC236}">
                <a16:creationId xmlns:a16="http://schemas.microsoft.com/office/drawing/2014/main" id="{226BE5DD-6BF0-B8B4-F629-A826A211BBF5}"/>
              </a:ext>
            </a:extLst>
          </p:cNvPr>
          <p:cNvSpPr txBox="1"/>
          <p:nvPr/>
        </p:nvSpPr>
        <p:spPr>
          <a:xfrm>
            <a:off x="1820799" y="1842095"/>
            <a:ext cx="3673602" cy="461665"/>
          </a:xfrm>
          <a:prstGeom prst="rect">
            <a:avLst/>
          </a:prstGeom>
          <a:noFill/>
        </p:spPr>
        <p:txBody>
          <a:bodyPr wrap="square" rtlCol="0">
            <a:spAutoFit/>
          </a:bodyPr>
          <a:lstStyle/>
          <a:p>
            <a:r>
              <a:rPr lang="en-US" sz="2400" b="1" dirty="0"/>
              <a:t>Demographic Information</a:t>
            </a:r>
            <a:endParaRPr lang="en-IN" sz="2400" b="1" dirty="0"/>
          </a:p>
        </p:txBody>
      </p:sp>
      <p:sp>
        <p:nvSpPr>
          <p:cNvPr id="23" name="TextBox 22">
            <a:extLst>
              <a:ext uri="{FF2B5EF4-FFF2-40B4-BE49-F238E27FC236}">
                <a16:creationId xmlns:a16="http://schemas.microsoft.com/office/drawing/2014/main" id="{E07C365C-153F-8760-D3B9-9B8E5C79EA61}"/>
              </a:ext>
            </a:extLst>
          </p:cNvPr>
          <p:cNvSpPr txBox="1"/>
          <p:nvPr/>
        </p:nvSpPr>
        <p:spPr>
          <a:xfrm>
            <a:off x="6569586" y="1867529"/>
            <a:ext cx="4109259" cy="461665"/>
          </a:xfrm>
          <a:prstGeom prst="rect">
            <a:avLst/>
          </a:prstGeom>
          <a:noFill/>
        </p:spPr>
        <p:txBody>
          <a:bodyPr wrap="square" rtlCol="0">
            <a:spAutoFit/>
          </a:bodyPr>
          <a:lstStyle/>
          <a:p>
            <a:r>
              <a:rPr lang="en-IN" sz="2400" b="1" dirty="0"/>
              <a:t>Psychographic Information</a:t>
            </a:r>
            <a:r>
              <a:rPr lang="en-IN" b="1" dirty="0"/>
              <a:t>: </a:t>
            </a:r>
          </a:p>
        </p:txBody>
      </p:sp>
      <p:sp>
        <p:nvSpPr>
          <p:cNvPr id="24" name="TextBox 23">
            <a:extLst>
              <a:ext uri="{FF2B5EF4-FFF2-40B4-BE49-F238E27FC236}">
                <a16:creationId xmlns:a16="http://schemas.microsoft.com/office/drawing/2014/main" id="{71960E68-860F-37A3-91DE-0984EDCEB968}"/>
              </a:ext>
            </a:extLst>
          </p:cNvPr>
          <p:cNvSpPr txBox="1"/>
          <p:nvPr/>
        </p:nvSpPr>
        <p:spPr>
          <a:xfrm>
            <a:off x="2064161" y="4708263"/>
            <a:ext cx="8016240" cy="1477328"/>
          </a:xfrm>
          <a:prstGeom prst="rect">
            <a:avLst/>
          </a:prstGeom>
          <a:noFill/>
        </p:spPr>
        <p:txBody>
          <a:bodyPr wrap="square" rtlCol="0">
            <a:spAutoFit/>
          </a:bodyPr>
          <a:lstStyle/>
          <a:p>
            <a:pPr algn="ctr"/>
            <a:r>
              <a:rPr lang="en-US" b="1" dirty="0"/>
              <a:t>Behaviors:</a:t>
            </a:r>
          </a:p>
          <a:p>
            <a:pPr marL="214313" indent="-214313">
              <a:buFont typeface="Arial" panose="020B0604020202020204" pitchFamily="34" charset="0"/>
              <a:buChar char="•"/>
            </a:pPr>
            <a:r>
              <a:rPr lang="en-US" b="1" dirty="0"/>
              <a:t> </a:t>
            </a:r>
            <a:r>
              <a:rPr lang="en-US" dirty="0"/>
              <a:t>Regularly shops at supermarkets and online grocery stores for convenience</a:t>
            </a:r>
          </a:p>
          <a:p>
            <a:pPr marL="214313" indent="-214313">
              <a:buFont typeface="Arial" panose="020B0604020202020204" pitchFamily="34" charset="0"/>
              <a:buChar char="•"/>
            </a:pPr>
            <a:r>
              <a:rPr lang="en-US" dirty="0"/>
              <a:t> Prefers brands that offer a balance of quality, affordability, and convenience</a:t>
            </a:r>
          </a:p>
          <a:p>
            <a:pPr marL="214313" indent="-214313">
              <a:buFont typeface="Arial" panose="020B0604020202020204" pitchFamily="34" charset="0"/>
              <a:buChar char="•"/>
            </a:pPr>
            <a:r>
              <a:rPr lang="en-US" dirty="0"/>
              <a:t> Actively engages with social media platforms for recipe inspiration and food-related content</a:t>
            </a:r>
            <a:endParaRPr lang="en-IN" dirty="0"/>
          </a:p>
        </p:txBody>
      </p:sp>
      <p:cxnSp>
        <p:nvCxnSpPr>
          <p:cNvPr id="26" name="Straight Connector 25">
            <a:extLst>
              <a:ext uri="{FF2B5EF4-FFF2-40B4-BE49-F238E27FC236}">
                <a16:creationId xmlns:a16="http://schemas.microsoft.com/office/drawing/2014/main" id="{EDBA98D5-9A42-B89D-D649-72045A32BB26}"/>
              </a:ext>
            </a:extLst>
          </p:cNvPr>
          <p:cNvCxnSpPr>
            <a:cxnSpLocks/>
          </p:cNvCxnSpPr>
          <p:nvPr/>
        </p:nvCxnSpPr>
        <p:spPr>
          <a:xfrm>
            <a:off x="6016751" y="1842095"/>
            <a:ext cx="15242" cy="269908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057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E428-DCCE-D601-4B6B-9BB38995012E}"/>
              </a:ext>
            </a:extLst>
          </p:cNvPr>
          <p:cNvSpPr>
            <a:spLocks noGrp="1"/>
          </p:cNvSpPr>
          <p:nvPr>
            <p:ph type="title"/>
          </p:nvPr>
        </p:nvSpPr>
        <p:spPr>
          <a:xfrm>
            <a:off x="681062" y="459685"/>
            <a:ext cx="4999483" cy="896112"/>
          </a:xfrm>
        </p:spPr>
        <p:txBody>
          <a:bodyPr>
            <a:normAutofit/>
          </a:bodyPr>
          <a:lstStyle/>
          <a:p>
            <a:r>
              <a:rPr lang="en-IN" sz="3200" b="1" u="sng" dirty="0">
                <a:solidFill>
                  <a:srgbClr val="00B050"/>
                </a:solidFill>
              </a:rPr>
              <a:t>Goals and Motivations:</a:t>
            </a:r>
          </a:p>
        </p:txBody>
      </p:sp>
      <p:sp>
        <p:nvSpPr>
          <p:cNvPr id="4" name="Text Placeholder 3">
            <a:extLst>
              <a:ext uri="{FF2B5EF4-FFF2-40B4-BE49-F238E27FC236}">
                <a16:creationId xmlns:a16="http://schemas.microsoft.com/office/drawing/2014/main" id="{4D3AB09F-D8C8-87F4-FEFC-BE3F06CC8A98}"/>
              </a:ext>
            </a:extLst>
          </p:cNvPr>
          <p:cNvSpPr>
            <a:spLocks noGrp="1"/>
          </p:cNvSpPr>
          <p:nvPr>
            <p:ph type="body" sz="half" idx="2"/>
          </p:nvPr>
        </p:nvSpPr>
        <p:spPr>
          <a:xfrm>
            <a:off x="1331843" y="1580321"/>
            <a:ext cx="10018644" cy="4403035"/>
          </a:xfrm>
        </p:spPr>
        <p:txBody>
          <a:bodyPr>
            <a:noAutofit/>
          </a:bodyPr>
          <a:lstStyle/>
          <a:p>
            <a:pPr marL="214313" indent="-214313" algn="l">
              <a:buFont typeface="Wingdings" panose="05000000000000000000" pitchFamily="2" charset="2"/>
              <a:buChar char="v"/>
            </a:pPr>
            <a:r>
              <a:rPr lang="en-US" sz="2000" dirty="0"/>
              <a:t>Wants to maintain a healthy lifestyle despite a busy schedule </a:t>
            </a:r>
          </a:p>
          <a:p>
            <a:pPr marL="214313" indent="-214313" algn="l">
              <a:buFont typeface="Wingdings" panose="05000000000000000000" pitchFamily="2" charset="2"/>
              <a:buChar char="v"/>
            </a:pPr>
            <a:r>
              <a:rPr lang="en-US" sz="2000" dirty="0"/>
              <a:t>Seeks quick and nutritious meal solutions for herself and her family </a:t>
            </a:r>
          </a:p>
          <a:p>
            <a:pPr marL="214313" indent="-214313" algn="l">
              <a:buFont typeface="Wingdings" panose="05000000000000000000" pitchFamily="2" charset="2"/>
              <a:buChar char="v"/>
            </a:pPr>
            <a:r>
              <a:rPr lang="en-US" sz="2000" dirty="0"/>
              <a:t>Values brands that align with her health and sustainability values </a:t>
            </a:r>
          </a:p>
          <a:p>
            <a:pPr algn="l"/>
            <a:r>
              <a:rPr lang="en-US" sz="2000" b="1" dirty="0"/>
              <a:t>How Amul Fits into Priya's Life: </a:t>
            </a:r>
          </a:p>
          <a:p>
            <a:pPr marL="214313" indent="-214313" algn="l">
              <a:buFont typeface="Wingdings" panose="05000000000000000000" pitchFamily="2" charset="2"/>
              <a:buChar char="v"/>
            </a:pPr>
            <a:r>
              <a:rPr lang="en-US" sz="2000" dirty="0"/>
              <a:t>Priya sees Amul as a trusted brand for high-quality dairy products that she can incorporate into her daily meals.</a:t>
            </a:r>
          </a:p>
          <a:p>
            <a:pPr marL="214313" indent="-214313" algn="l">
              <a:buFont typeface="Wingdings" panose="05000000000000000000" pitchFamily="2" charset="2"/>
              <a:buChar char="v"/>
            </a:pPr>
            <a:r>
              <a:rPr lang="en-US" sz="2000" dirty="0"/>
              <a:t>She appreciates Amul's wide range of offerings, including milk, cheese, yogurt, and butter, which provide versatility in her cooking. </a:t>
            </a:r>
          </a:p>
          <a:p>
            <a:pPr marL="214313" indent="-214313" algn="l">
              <a:buFont typeface="Wingdings" panose="05000000000000000000" pitchFamily="2" charset="2"/>
              <a:buChar char="v"/>
            </a:pPr>
            <a:r>
              <a:rPr lang="en-US" sz="2000" dirty="0"/>
              <a:t>Amul's emphasis on affordability and accessibility makes it a convenient choice for Priya when shopping for groceries online or in-store. </a:t>
            </a:r>
            <a:endParaRPr lang="en-IN" sz="2000" dirty="0"/>
          </a:p>
        </p:txBody>
      </p:sp>
    </p:spTree>
    <p:extLst>
      <p:ext uri="{BB962C8B-B14F-4D97-AF65-F5344CB8AC3E}">
        <p14:creationId xmlns:p14="http://schemas.microsoft.com/office/powerpoint/2010/main" val="57844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B9C1-E42E-AD11-DD59-20B36CEB992B}"/>
              </a:ext>
            </a:extLst>
          </p:cNvPr>
          <p:cNvSpPr>
            <a:spLocks noGrp="1"/>
          </p:cNvSpPr>
          <p:nvPr>
            <p:ph type="title"/>
          </p:nvPr>
        </p:nvSpPr>
        <p:spPr/>
        <p:txBody>
          <a:bodyPr>
            <a:normAutofit fontScale="90000"/>
          </a:bodyPr>
          <a:lstStyle/>
          <a:p>
            <a:r>
              <a:rPr lang="en-US" b="1" dirty="0">
                <a:solidFill>
                  <a:srgbClr val="7030A0"/>
                </a:solidFill>
              </a:rPr>
              <a:t>Part 1: Brand study, Competitor Analysis &amp; Buyer’s/Audience’s Personal</a:t>
            </a:r>
            <a:endParaRPr lang="en-IN" b="1" dirty="0">
              <a:solidFill>
                <a:srgbClr val="7030A0"/>
              </a:solidFill>
            </a:endParaRPr>
          </a:p>
        </p:txBody>
      </p:sp>
      <p:sp>
        <p:nvSpPr>
          <p:cNvPr id="3" name="Content Placeholder 2">
            <a:extLst>
              <a:ext uri="{FF2B5EF4-FFF2-40B4-BE49-F238E27FC236}">
                <a16:creationId xmlns:a16="http://schemas.microsoft.com/office/drawing/2014/main" id="{26607DBA-FA9E-4526-C2B1-84EC966D62C8}"/>
              </a:ext>
            </a:extLst>
          </p:cNvPr>
          <p:cNvSpPr>
            <a:spLocks noGrp="1"/>
          </p:cNvSpPr>
          <p:nvPr>
            <p:ph idx="1"/>
          </p:nvPr>
        </p:nvSpPr>
        <p:spPr>
          <a:xfrm>
            <a:off x="1033669" y="2425148"/>
            <a:ext cx="10436087" cy="4253948"/>
          </a:xfrm>
        </p:spPr>
        <p:txBody>
          <a:bodyPr>
            <a:noAutofit/>
          </a:bodyPr>
          <a:lstStyle/>
          <a:p>
            <a:pPr marL="0" indent="0">
              <a:buNone/>
            </a:pPr>
            <a:r>
              <a:rPr lang="en-US" sz="2000" b="1" u="sng" dirty="0"/>
              <a:t>Competitor Analysis: </a:t>
            </a:r>
          </a:p>
          <a:p>
            <a:pPr>
              <a:buFont typeface="Wingdings" panose="05000000000000000000" pitchFamily="2" charset="2"/>
              <a:buChar char="Ø"/>
            </a:pPr>
            <a:r>
              <a:rPr lang="en-US" sz="1800" b="1" dirty="0"/>
              <a:t>Competitor 1</a:t>
            </a:r>
            <a:r>
              <a:rPr lang="en-US" sz="1800" dirty="0"/>
              <a:t>: Mother Dairy </a:t>
            </a:r>
          </a:p>
          <a:p>
            <a:pPr marL="0" indent="0">
              <a:buNone/>
            </a:pPr>
            <a:r>
              <a:rPr lang="en-US" sz="1800" b="1" dirty="0"/>
              <a:t>Mission/Values: </a:t>
            </a:r>
            <a:r>
              <a:rPr lang="en-US" sz="1800" dirty="0"/>
              <a:t>Similar to Amul, with a focus on providing quality dairy products and supporting local farmers.</a:t>
            </a:r>
          </a:p>
          <a:p>
            <a:pPr marL="0" indent="0">
              <a:buNone/>
            </a:pPr>
            <a:r>
              <a:rPr lang="en-US" sz="1800" b="1" dirty="0"/>
              <a:t>USP: </a:t>
            </a:r>
            <a:r>
              <a:rPr lang="en-US" sz="1800" dirty="0"/>
              <a:t>Strong distribution network, emphasis on freshness, and competitive pricing.</a:t>
            </a:r>
          </a:p>
          <a:p>
            <a:pPr marL="0" indent="0">
              <a:buNone/>
            </a:pPr>
            <a:r>
              <a:rPr lang="en-US" sz="1800" b="1" dirty="0"/>
              <a:t>Brand Tone &amp; Identity: </a:t>
            </a:r>
            <a:r>
              <a:rPr lang="en-US" sz="1800" dirty="0"/>
              <a:t>Professional, trustworthy, and focused on health and nutrition. </a:t>
            </a:r>
          </a:p>
          <a:p>
            <a:pPr>
              <a:buFont typeface="Wingdings" panose="05000000000000000000" pitchFamily="2" charset="2"/>
              <a:buChar char="Ø"/>
            </a:pPr>
            <a:r>
              <a:rPr lang="en-US" sz="1800" b="1" dirty="0"/>
              <a:t>Competitor 2</a:t>
            </a:r>
            <a:r>
              <a:rPr lang="en-US" sz="1800" dirty="0"/>
              <a:t>: Nestle </a:t>
            </a:r>
          </a:p>
          <a:p>
            <a:pPr marL="0" indent="0">
              <a:buNone/>
            </a:pPr>
            <a:r>
              <a:rPr lang="en-US" sz="1800" b="1" dirty="0"/>
              <a:t>Mission/Values: </a:t>
            </a:r>
            <a:r>
              <a:rPr lang="en-US" sz="1800" dirty="0"/>
              <a:t>Emphasis on nutrition, sustainability, and innovation. </a:t>
            </a:r>
          </a:p>
          <a:p>
            <a:pPr marL="0" indent="0">
              <a:buNone/>
            </a:pPr>
            <a:r>
              <a:rPr lang="en-US" sz="1800" b="1" dirty="0"/>
              <a:t>USP: </a:t>
            </a:r>
            <a:r>
              <a:rPr lang="en-US" sz="1800" dirty="0"/>
              <a:t>Diverse product portfolio beyond dairy, global presence, and focus on health and wellness. </a:t>
            </a:r>
          </a:p>
          <a:p>
            <a:pPr marL="0" indent="0">
              <a:buNone/>
            </a:pPr>
            <a:r>
              <a:rPr lang="en-US" sz="1800" b="1" dirty="0"/>
              <a:t>Brand Tone &amp; Identity: </a:t>
            </a:r>
            <a:r>
              <a:rPr lang="en-US" sz="1800" dirty="0"/>
              <a:t>Corporate, innovative, and health-conscious. </a:t>
            </a:r>
            <a:endParaRPr lang="en-IN" sz="1800" dirty="0"/>
          </a:p>
        </p:txBody>
      </p:sp>
    </p:spTree>
    <p:extLst>
      <p:ext uri="{BB962C8B-B14F-4D97-AF65-F5344CB8AC3E}">
        <p14:creationId xmlns:p14="http://schemas.microsoft.com/office/powerpoint/2010/main" val="383050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7AF3-DFC0-0690-EBE3-B8BE1BE5C0FC}"/>
              </a:ext>
            </a:extLst>
          </p:cNvPr>
          <p:cNvSpPr>
            <a:spLocks noGrp="1"/>
          </p:cNvSpPr>
          <p:nvPr>
            <p:ph type="title"/>
          </p:nvPr>
        </p:nvSpPr>
        <p:spPr>
          <a:xfrm>
            <a:off x="-298174" y="432706"/>
            <a:ext cx="7880222" cy="1028700"/>
          </a:xfrm>
        </p:spPr>
        <p:txBody>
          <a:bodyPr>
            <a:normAutofit/>
          </a:bodyPr>
          <a:lstStyle/>
          <a:p>
            <a:r>
              <a:rPr lang="en-IN" sz="3200" b="1" u="sng" dirty="0">
                <a:solidFill>
                  <a:srgbClr val="FF0000"/>
                </a:solidFill>
              </a:rPr>
              <a:t>Competitor 1: </a:t>
            </a:r>
            <a:r>
              <a:rPr lang="en-IN" sz="3200" b="1" u="sng" dirty="0">
                <a:solidFill>
                  <a:schemeClr val="accent3">
                    <a:lumMod val="75000"/>
                  </a:schemeClr>
                </a:solidFill>
              </a:rPr>
              <a:t>Mother Dairy</a:t>
            </a:r>
          </a:p>
        </p:txBody>
      </p:sp>
      <p:sp>
        <p:nvSpPr>
          <p:cNvPr id="4" name="Text Placeholder 3">
            <a:extLst>
              <a:ext uri="{FF2B5EF4-FFF2-40B4-BE49-F238E27FC236}">
                <a16:creationId xmlns:a16="http://schemas.microsoft.com/office/drawing/2014/main" id="{383B3A13-157B-7EFF-004F-D9AC4EAAD367}"/>
              </a:ext>
            </a:extLst>
          </p:cNvPr>
          <p:cNvSpPr>
            <a:spLocks noGrp="1"/>
          </p:cNvSpPr>
          <p:nvPr>
            <p:ph type="body" sz="half" idx="2"/>
          </p:nvPr>
        </p:nvSpPr>
        <p:spPr>
          <a:xfrm>
            <a:off x="1013792" y="1461406"/>
            <a:ext cx="10296938" cy="4690915"/>
          </a:xfrm>
        </p:spPr>
        <p:txBody>
          <a:bodyPr>
            <a:noAutofit/>
          </a:bodyPr>
          <a:lstStyle/>
          <a:p>
            <a:pPr marL="214313" indent="-214313" algn="l">
              <a:buFont typeface="Wingdings" panose="05000000000000000000" pitchFamily="2" charset="2"/>
              <a:buChar char="§"/>
            </a:pPr>
            <a:r>
              <a:rPr lang="en-US" b="1" dirty="0"/>
              <a:t>Mission/Values</a:t>
            </a:r>
            <a:r>
              <a:rPr lang="en-US" dirty="0"/>
              <a:t>: Mother Dairy focuses on providing fresh, nutritious, and affordable dairy products to consumers while supporting local farmers and promoting sustainability.</a:t>
            </a:r>
          </a:p>
          <a:p>
            <a:pPr marL="214313" indent="-214313" algn="l">
              <a:buFont typeface="Wingdings" panose="05000000000000000000" pitchFamily="2" charset="2"/>
              <a:buChar char="§"/>
            </a:pPr>
            <a:r>
              <a:rPr lang="en-US" b="1" dirty="0"/>
              <a:t>USP</a:t>
            </a:r>
            <a:r>
              <a:rPr lang="en-US" dirty="0"/>
              <a:t>: Strong emphasis on freshness and quality, wide distribution network, and commitment to supporting dairy farmers through its cooperative model.</a:t>
            </a:r>
          </a:p>
          <a:p>
            <a:pPr marL="214313" indent="-214313" algn="l">
              <a:buFont typeface="Wingdings" panose="05000000000000000000" pitchFamily="2" charset="2"/>
              <a:buChar char="§"/>
            </a:pPr>
            <a:r>
              <a:rPr lang="en-US" b="1" dirty="0"/>
              <a:t>Brand Tone &amp; Identity: </a:t>
            </a:r>
            <a:r>
              <a:rPr lang="en-US" dirty="0"/>
              <a:t>Professional, trustworthy, and health-conscious, with a focus on freshness and purity</a:t>
            </a:r>
            <a:r>
              <a:rPr lang="en-US" b="1" dirty="0"/>
              <a:t>. </a:t>
            </a:r>
          </a:p>
          <a:p>
            <a:pPr marL="257175" indent="-257175" algn="l">
              <a:buFont typeface="Wingdings" panose="05000000000000000000" pitchFamily="2" charset="2"/>
              <a:buChar char="v"/>
            </a:pPr>
            <a:r>
              <a:rPr lang="en-US" sz="2400" b="1" dirty="0"/>
              <a:t>Online communication</a:t>
            </a:r>
            <a:r>
              <a:rPr lang="en-US" dirty="0"/>
              <a:t>: </a:t>
            </a:r>
          </a:p>
          <a:p>
            <a:r>
              <a:rPr lang="en-US" dirty="0"/>
              <a:t> Mother Dairy engages consumers through diverse online channels. Social media platforms showcase engaging content like recipe videos and nutritional tips, fostering community interaction. Their website hosts informative blogs on dairy nutrition and sustainable farming. Personalized email newsletters deliver updates and promotions. Collaborations with influencers and targeted online ads amplify brand visibility. By encouraging customer reviews and participating in online forums, Mother Dairy builds trust and connects with its audience in the digital realm. </a:t>
            </a:r>
            <a:endParaRPr lang="en-IN" dirty="0"/>
          </a:p>
        </p:txBody>
      </p:sp>
    </p:spTree>
    <p:extLst>
      <p:ext uri="{BB962C8B-B14F-4D97-AF65-F5344CB8AC3E}">
        <p14:creationId xmlns:p14="http://schemas.microsoft.com/office/powerpoint/2010/main" val="3574038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6170-8CAF-29DE-0B01-03475424292E}"/>
              </a:ext>
            </a:extLst>
          </p:cNvPr>
          <p:cNvSpPr>
            <a:spLocks noGrp="1"/>
          </p:cNvSpPr>
          <p:nvPr>
            <p:ph type="title"/>
          </p:nvPr>
        </p:nvSpPr>
        <p:spPr/>
        <p:txBody>
          <a:bodyPr/>
          <a:lstStyle/>
          <a:p>
            <a:r>
              <a:rPr lang="en-IN" b="1" u="sng" dirty="0">
                <a:solidFill>
                  <a:srgbClr val="EC288F"/>
                </a:solidFill>
              </a:rPr>
              <a:t>SWOT</a:t>
            </a:r>
          </a:p>
        </p:txBody>
      </p:sp>
      <p:sp>
        <p:nvSpPr>
          <p:cNvPr id="3" name="Text Placeholder 2">
            <a:extLst>
              <a:ext uri="{FF2B5EF4-FFF2-40B4-BE49-F238E27FC236}">
                <a16:creationId xmlns:a16="http://schemas.microsoft.com/office/drawing/2014/main" id="{A3756C6C-F0CB-F95F-B3B0-7D430C3833B3}"/>
              </a:ext>
            </a:extLst>
          </p:cNvPr>
          <p:cNvSpPr>
            <a:spLocks noGrp="1"/>
          </p:cNvSpPr>
          <p:nvPr>
            <p:ph type="body" idx="1"/>
          </p:nvPr>
        </p:nvSpPr>
        <p:spPr>
          <a:xfrm>
            <a:off x="2935356" y="2370402"/>
            <a:ext cx="4718304" cy="576262"/>
          </a:xfrm>
        </p:spPr>
        <p:txBody>
          <a:bodyPr/>
          <a:lstStyle/>
          <a:p>
            <a:r>
              <a:rPr lang="en-US" dirty="0"/>
              <a:t>Strengths</a:t>
            </a:r>
            <a:endParaRPr lang="en-IN" dirty="0"/>
          </a:p>
        </p:txBody>
      </p:sp>
      <p:sp>
        <p:nvSpPr>
          <p:cNvPr id="4" name="Content Placeholder 3">
            <a:extLst>
              <a:ext uri="{FF2B5EF4-FFF2-40B4-BE49-F238E27FC236}">
                <a16:creationId xmlns:a16="http://schemas.microsoft.com/office/drawing/2014/main" id="{86B8F013-D90D-D963-C71B-32D9E22A1CDE}"/>
              </a:ext>
            </a:extLst>
          </p:cNvPr>
          <p:cNvSpPr>
            <a:spLocks noGrp="1"/>
          </p:cNvSpPr>
          <p:nvPr>
            <p:ph sz="half" idx="2"/>
          </p:nvPr>
        </p:nvSpPr>
        <p:spPr>
          <a:xfrm>
            <a:off x="824947" y="2946664"/>
            <a:ext cx="5355723" cy="3583345"/>
          </a:xfrm>
        </p:spPr>
        <p:txBody>
          <a:bodyPr>
            <a:noAutofit/>
          </a:bodyPr>
          <a:lstStyle/>
          <a:p>
            <a:r>
              <a:rPr lang="en-US" sz="1800" b="1" dirty="0"/>
              <a:t>Strong Brand Equity: </a:t>
            </a:r>
            <a:r>
              <a:rPr lang="en-US" sz="1800" dirty="0"/>
              <a:t>Mother Dairy is a well-established and trusted brand with a long history of providing high-quality dairy products to consumers.</a:t>
            </a:r>
          </a:p>
          <a:p>
            <a:r>
              <a:rPr lang="en-US" sz="1800" b="1" dirty="0"/>
              <a:t>Wide Product Portfolio: </a:t>
            </a:r>
            <a:r>
              <a:rPr lang="en-US" sz="1800" dirty="0"/>
              <a:t>The brand offers a diverse range of dairy products including milk, yogurt, cheese, ice cream, and butter, catering to various consumer </a:t>
            </a:r>
          </a:p>
          <a:p>
            <a:r>
              <a:rPr lang="en-US" sz="1800" b="1" dirty="0"/>
              <a:t>Preferences Cooperative</a:t>
            </a:r>
            <a:r>
              <a:rPr lang="en-US" sz="1800" dirty="0"/>
              <a:t> </a:t>
            </a:r>
            <a:r>
              <a:rPr lang="en-US" sz="1800" b="1" dirty="0"/>
              <a:t>Model</a:t>
            </a:r>
            <a:r>
              <a:rPr lang="en-US" sz="1800" dirty="0"/>
              <a:t>: Mother Dairy's cooperative model involves working closely with local dairy farmers, ensuring a consistent and fresh supply of milk while supporting rural livelihoods.</a:t>
            </a:r>
          </a:p>
        </p:txBody>
      </p:sp>
      <p:sp>
        <p:nvSpPr>
          <p:cNvPr id="5" name="Text Placeholder 4">
            <a:extLst>
              <a:ext uri="{FF2B5EF4-FFF2-40B4-BE49-F238E27FC236}">
                <a16:creationId xmlns:a16="http://schemas.microsoft.com/office/drawing/2014/main" id="{7BDA0B29-0DD1-9BB4-7FD4-BD9A9A275573}"/>
              </a:ext>
            </a:extLst>
          </p:cNvPr>
          <p:cNvSpPr>
            <a:spLocks noGrp="1"/>
          </p:cNvSpPr>
          <p:nvPr>
            <p:ph type="body" sz="quarter" idx="3"/>
          </p:nvPr>
        </p:nvSpPr>
        <p:spPr>
          <a:xfrm>
            <a:off x="7473696" y="2382681"/>
            <a:ext cx="4718304" cy="576262"/>
          </a:xfrm>
        </p:spPr>
        <p:txBody>
          <a:bodyPr/>
          <a:lstStyle/>
          <a:p>
            <a:r>
              <a:rPr lang="en-IN" dirty="0"/>
              <a:t>Weaknesses</a:t>
            </a:r>
          </a:p>
        </p:txBody>
      </p:sp>
      <p:sp>
        <p:nvSpPr>
          <p:cNvPr id="6" name="Content Placeholder 5">
            <a:extLst>
              <a:ext uri="{FF2B5EF4-FFF2-40B4-BE49-F238E27FC236}">
                <a16:creationId xmlns:a16="http://schemas.microsoft.com/office/drawing/2014/main" id="{342E1EA8-4FFC-E3FB-F0F9-1AC5CAD3019E}"/>
              </a:ext>
            </a:extLst>
          </p:cNvPr>
          <p:cNvSpPr>
            <a:spLocks noGrp="1"/>
          </p:cNvSpPr>
          <p:nvPr>
            <p:ph sz="quarter" idx="4"/>
          </p:nvPr>
        </p:nvSpPr>
        <p:spPr>
          <a:xfrm>
            <a:off x="6180670" y="2971222"/>
            <a:ext cx="5355722" cy="3583345"/>
          </a:xfrm>
        </p:spPr>
        <p:txBody>
          <a:bodyPr>
            <a:noAutofit/>
          </a:bodyPr>
          <a:lstStyle/>
          <a:p>
            <a:r>
              <a:rPr lang="en-US" sz="1600" b="1" dirty="0"/>
              <a:t>Dependence on Dairy</a:t>
            </a:r>
            <a:r>
              <a:rPr lang="en-US" sz="1600" dirty="0"/>
              <a:t>: Mother Dairy's heavy reliance on dairy products makes it vulnerable to fluctuations in milk production and market demand.</a:t>
            </a:r>
          </a:p>
          <a:p>
            <a:r>
              <a:rPr lang="en-US" sz="1600" b="1" dirty="0"/>
              <a:t>Limited Innovation</a:t>
            </a:r>
            <a:r>
              <a:rPr lang="en-US" sz="1600" dirty="0"/>
              <a:t>: Compared to competitors, the brand may have limited innovation in terms of new product development and packaging, potentially hindering its ability to capture new market segments. </a:t>
            </a:r>
          </a:p>
          <a:p>
            <a:r>
              <a:rPr lang="en-US" sz="1600" b="1" dirty="0"/>
              <a:t>Regional Concentration: </a:t>
            </a:r>
            <a:r>
              <a:rPr lang="en-US" sz="1600" dirty="0"/>
              <a:t>While Mother Dairy has a strong presence in certain regions, its market penetration may be limited in other parts of the country, leading to missed opportunities for growth.</a:t>
            </a:r>
            <a:endParaRPr lang="en-IN" sz="1600" dirty="0"/>
          </a:p>
        </p:txBody>
      </p:sp>
    </p:spTree>
    <p:extLst>
      <p:ext uri="{BB962C8B-B14F-4D97-AF65-F5344CB8AC3E}">
        <p14:creationId xmlns:p14="http://schemas.microsoft.com/office/powerpoint/2010/main" val="3757373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9B84-45C7-BEAD-7008-E9B8770BCFDD}"/>
              </a:ext>
            </a:extLst>
          </p:cNvPr>
          <p:cNvSpPr>
            <a:spLocks noGrp="1"/>
          </p:cNvSpPr>
          <p:nvPr>
            <p:ph type="title"/>
          </p:nvPr>
        </p:nvSpPr>
        <p:spPr/>
        <p:txBody>
          <a:bodyPr/>
          <a:lstStyle/>
          <a:p>
            <a:r>
              <a:rPr lang="en-IN" b="1" u="sng" dirty="0">
                <a:solidFill>
                  <a:srgbClr val="EC288F"/>
                </a:solidFill>
              </a:rPr>
              <a:t>SWOT</a:t>
            </a:r>
          </a:p>
        </p:txBody>
      </p:sp>
      <p:sp>
        <p:nvSpPr>
          <p:cNvPr id="3" name="Text Placeholder 2">
            <a:extLst>
              <a:ext uri="{FF2B5EF4-FFF2-40B4-BE49-F238E27FC236}">
                <a16:creationId xmlns:a16="http://schemas.microsoft.com/office/drawing/2014/main" id="{4B8C9281-BD35-5D9D-3E35-48A3909D3FBA}"/>
              </a:ext>
            </a:extLst>
          </p:cNvPr>
          <p:cNvSpPr>
            <a:spLocks noGrp="1"/>
          </p:cNvSpPr>
          <p:nvPr>
            <p:ph type="body" idx="1"/>
          </p:nvPr>
        </p:nvSpPr>
        <p:spPr>
          <a:xfrm>
            <a:off x="2428461" y="2514441"/>
            <a:ext cx="4718304" cy="576262"/>
          </a:xfrm>
        </p:spPr>
        <p:txBody>
          <a:bodyPr/>
          <a:lstStyle/>
          <a:p>
            <a:r>
              <a:rPr lang="en-IN" dirty="0"/>
              <a:t>Opportunities</a:t>
            </a:r>
          </a:p>
        </p:txBody>
      </p:sp>
      <p:sp>
        <p:nvSpPr>
          <p:cNvPr id="4" name="Content Placeholder 3">
            <a:extLst>
              <a:ext uri="{FF2B5EF4-FFF2-40B4-BE49-F238E27FC236}">
                <a16:creationId xmlns:a16="http://schemas.microsoft.com/office/drawing/2014/main" id="{38F7D7D6-546C-F1DA-D38A-108346586FF7}"/>
              </a:ext>
            </a:extLst>
          </p:cNvPr>
          <p:cNvSpPr>
            <a:spLocks noGrp="1"/>
          </p:cNvSpPr>
          <p:nvPr>
            <p:ph sz="half" idx="2"/>
          </p:nvPr>
        </p:nvSpPr>
        <p:spPr>
          <a:xfrm>
            <a:off x="930965" y="3052761"/>
            <a:ext cx="5082739" cy="3099559"/>
          </a:xfrm>
        </p:spPr>
        <p:txBody>
          <a:bodyPr>
            <a:noAutofit/>
          </a:bodyPr>
          <a:lstStyle/>
          <a:p>
            <a:r>
              <a:rPr lang="en-US" sz="1600" b="1" dirty="0"/>
              <a:t>Health and Wellness Trends</a:t>
            </a:r>
            <a:r>
              <a:rPr lang="en-US" sz="1600" dirty="0"/>
              <a:t>: With increasing consumer awareness of health and wellness, there is an opportunity for Mother Dairy to introduce more fortified and functional dairy products to meet evolving consumer preferences.</a:t>
            </a:r>
          </a:p>
          <a:p>
            <a:r>
              <a:rPr lang="en-US" sz="1600" b="1" dirty="0"/>
              <a:t>Online Retail: </a:t>
            </a:r>
            <a:r>
              <a:rPr lang="en-US" sz="1600" dirty="0"/>
              <a:t>The growing trend of online grocery shopping presents an opportunity.</a:t>
            </a:r>
          </a:p>
          <a:p>
            <a:r>
              <a:rPr lang="en-US" sz="1600" b="1" dirty="0"/>
              <a:t>Sustainable Practices</a:t>
            </a:r>
            <a:r>
              <a:rPr lang="en-US" sz="1600" dirty="0"/>
              <a:t>: By further promoting its sustainable farming practices and eco-friendly packaging, Mother Dairy can appeal to environmentally conscious consumers and enhance brand reputation.</a:t>
            </a:r>
            <a:endParaRPr lang="en-IN" sz="1600" dirty="0"/>
          </a:p>
        </p:txBody>
      </p:sp>
      <p:sp>
        <p:nvSpPr>
          <p:cNvPr id="5" name="Text Placeholder 4">
            <a:extLst>
              <a:ext uri="{FF2B5EF4-FFF2-40B4-BE49-F238E27FC236}">
                <a16:creationId xmlns:a16="http://schemas.microsoft.com/office/drawing/2014/main" id="{79DB5874-CDAD-CB69-8EE8-D3F43AE9E9D1}"/>
              </a:ext>
            </a:extLst>
          </p:cNvPr>
          <p:cNvSpPr>
            <a:spLocks noGrp="1"/>
          </p:cNvSpPr>
          <p:nvPr>
            <p:ph type="body" sz="quarter" idx="3"/>
          </p:nvPr>
        </p:nvSpPr>
        <p:spPr>
          <a:xfrm>
            <a:off x="7661600" y="2476499"/>
            <a:ext cx="4718304" cy="576262"/>
          </a:xfrm>
        </p:spPr>
        <p:txBody>
          <a:bodyPr/>
          <a:lstStyle/>
          <a:p>
            <a:r>
              <a:rPr lang="en-IN" dirty="0"/>
              <a:t>Threats</a:t>
            </a:r>
          </a:p>
        </p:txBody>
      </p:sp>
      <p:sp>
        <p:nvSpPr>
          <p:cNvPr id="6" name="Content Placeholder 5">
            <a:extLst>
              <a:ext uri="{FF2B5EF4-FFF2-40B4-BE49-F238E27FC236}">
                <a16:creationId xmlns:a16="http://schemas.microsoft.com/office/drawing/2014/main" id="{A3E4E079-6AC9-3EDF-FFB5-6B3E60947B0B}"/>
              </a:ext>
            </a:extLst>
          </p:cNvPr>
          <p:cNvSpPr>
            <a:spLocks noGrp="1"/>
          </p:cNvSpPr>
          <p:nvPr>
            <p:ph sz="quarter" idx="4"/>
          </p:nvPr>
        </p:nvSpPr>
        <p:spPr>
          <a:xfrm>
            <a:off x="5893904" y="3052762"/>
            <a:ext cx="5367131" cy="3099560"/>
          </a:xfrm>
        </p:spPr>
        <p:txBody>
          <a:bodyPr>
            <a:noAutofit/>
          </a:bodyPr>
          <a:lstStyle/>
          <a:p>
            <a:r>
              <a:rPr lang="en-US" sz="1600" b="1" dirty="0"/>
              <a:t>Intense Competition</a:t>
            </a:r>
            <a:r>
              <a:rPr lang="en-US" sz="1600" dirty="0"/>
              <a:t>: Mother Dairy faces competition from both domestic and international dairy brands, which may impact market share and pricing strategies. </a:t>
            </a:r>
          </a:p>
          <a:p>
            <a:r>
              <a:rPr lang="en-US" sz="1600" b="1" dirty="0"/>
              <a:t>Supply Chain Disruptions</a:t>
            </a:r>
            <a:r>
              <a:rPr lang="en-US" sz="1600" dirty="0"/>
              <a:t>: Disruptions in the milk supply chain due to factors like weather conditions, disease outbreaks, or transportation issues could affect production and distribution capabilities . By considering these factors, Mother Dairy can identify areas of strength to leverage, weaknesses to address, opportunities to capitalize on, and threats to mitigate, thereby informing strategic decision-making and ensuring sustainable growth in the dairy industry.</a:t>
            </a:r>
            <a:endParaRPr lang="en-IN" sz="1600" dirty="0"/>
          </a:p>
        </p:txBody>
      </p:sp>
    </p:spTree>
    <p:extLst>
      <p:ext uri="{BB962C8B-B14F-4D97-AF65-F5344CB8AC3E}">
        <p14:creationId xmlns:p14="http://schemas.microsoft.com/office/powerpoint/2010/main" val="3296610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5F0C-D678-8012-4D85-CF4B9886F3A9}"/>
              </a:ext>
            </a:extLst>
          </p:cNvPr>
          <p:cNvSpPr>
            <a:spLocks noGrp="1"/>
          </p:cNvSpPr>
          <p:nvPr>
            <p:ph type="title"/>
          </p:nvPr>
        </p:nvSpPr>
        <p:spPr>
          <a:xfrm>
            <a:off x="-1011520" y="392673"/>
            <a:ext cx="9038919" cy="1028700"/>
          </a:xfrm>
        </p:spPr>
        <p:txBody>
          <a:bodyPr>
            <a:normAutofit/>
          </a:bodyPr>
          <a:lstStyle/>
          <a:p>
            <a:r>
              <a:rPr lang="en-IN" sz="3200" b="1" u="sng" dirty="0">
                <a:solidFill>
                  <a:srgbClr val="FF0000"/>
                </a:solidFill>
              </a:rPr>
              <a:t>Competitor 2</a:t>
            </a:r>
            <a:r>
              <a:rPr lang="en-IN" sz="3200" b="1" u="sng" dirty="0"/>
              <a:t>:</a:t>
            </a:r>
            <a:r>
              <a:rPr lang="en-IN" sz="3200" b="1" u="sng" dirty="0">
                <a:solidFill>
                  <a:schemeClr val="accent3">
                    <a:lumMod val="75000"/>
                  </a:schemeClr>
                </a:solidFill>
              </a:rPr>
              <a:t>NESTLE</a:t>
            </a:r>
          </a:p>
        </p:txBody>
      </p:sp>
      <p:sp>
        <p:nvSpPr>
          <p:cNvPr id="4" name="Text Placeholder 3">
            <a:extLst>
              <a:ext uri="{FF2B5EF4-FFF2-40B4-BE49-F238E27FC236}">
                <a16:creationId xmlns:a16="http://schemas.microsoft.com/office/drawing/2014/main" id="{C9AA6262-FF9B-8796-01F4-72398EE0652F}"/>
              </a:ext>
            </a:extLst>
          </p:cNvPr>
          <p:cNvSpPr>
            <a:spLocks noGrp="1"/>
          </p:cNvSpPr>
          <p:nvPr>
            <p:ph type="body" sz="half" idx="2"/>
          </p:nvPr>
        </p:nvSpPr>
        <p:spPr>
          <a:xfrm>
            <a:off x="1282148" y="1421373"/>
            <a:ext cx="9601200" cy="4711069"/>
          </a:xfrm>
        </p:spPr>
        <p:txBody>
          <a:bodyPr>
            <a:normAutofit/>
          </a:bodyPr>
          <a:lstStyle/>
          <a:p>
            <a:pPr algn="l"/>
            <a:r>
              <a:rPr lang="en-US" b="1" dirty="0"/>
              <a:t>USP: </a:t>
            </a:r>
            <a:r>
              <a:rPr lang="en-US" dirty="0"/>
              <a:t>Nestle's Unique Selling Proposition (USP) lies in its diverse product portfolio, global presence, and commitment to innovation and sustainability. With a wide range of food and beverage offerings, Nestlé caters to diverse consumer preferences and needs worldwide. Its strong brand equity and reputation for quality and safety further differentiate Nestlé from competitors, while its focus on innovation and sustainability ensures continuous growth and relevance in the ever-changing market landscape. </a:t>
            </a:r>
          </a:p>
          <a:p>
            <a:pPr algn="l"/>
            <a:r>
              <a:rPr lang="en-IN" sz="2000" b="1" dirty="0"/>
              <a:t>Online communication</a:t>
            </a:r>
            <a:r>
              <a:rPr lang="en-IN" sz="2000" dirty="0"/>
              <a:t>:</a:t>
            </a:r>
            <a:endParaRPr lang="en-US" sz="2000" dirty="0"/>
          </a:p>
          <a:p>
            <a:pPr algn="l"/>
            <a:r>
              <a:rPr lang="en-US" dirty="0"/>
              <a:t>Online communication is essential for connecting with consumers and building brand presence in today's digital world. For Nestlé, effective online communication involves leveraging various channels such as social media platforms, email marketing, website content, and online advertising. Through engaging content, interactive campaigns, and timely responses to customer inquiries, Nestlé can foster meaningful connections with its audience, share product information, and gather valuable feedback. Additionally, online communication allows Nestlé to stay abreast of industry trends, monitor competitor activities, and adapt marketing strategies accordingly. By harnessing the power of online communication, Nestlé can strengthen brand awareness, drive customer engagement, and ultimately, enhance its competitive advantage in the digital landscape.</a:t>
            </a:r>
            <a:endParaRPr lang="en-IN" dirty="0"/>
          </a:p>
        </p:txBody>
      </p:sp>
    </p:spTree>
    <p:extLst>
      <p:ext uri="{BB962C8B-B14F-4D97-AF65-F5344CB8AC3E}">
        <p14:creationId xmlns:p14="http://schemas.microsoft.com/office/powerpoint/2010/main" val="177269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0144-8A4E-7BAB-65BF-2D0340EAD6E6}"/>
              </a:ext>
            </a:extLst>
          </p:cNvPr>
          <p:cNvSpPr>
            <a:spLocks noGrp="1"/>
          </p:cNvSpPr>
          <p:nvPr>
            <p:ph type="title"/>
          </p:nvPr>
        </p:nvSpPr>
        <p:spPr/>
        <p:txBody>
          <a:bodyPr/>
          <a:lstStyle/>
          <a:p>
            <a:r>
              <a:rPr lang="en-IN" b="1" u="sng" dirty="0">
                <a:solidFill>
                  <a:srgbClr val="EC288F"/>
                </a:solidFill>
              </a:rPr>
              <a:t>SWOT</a:t>
            </a:r>
          </a:p>
        </p:txBody>
      </p:sp>
      <p:sp>
        <p:nvSpPr>
          <p:cNvPr id="3" name="Text Placeholder 2">
            <a:extLst>
              <a:ext uri="{FF2B5EF4-FFF2-40B4-BE49-F238E27FC236}">
                <a16:creationId xmlns:a16="http://schemas.microsoft.com/office/drawing/2014/main" id="{9A5BC2E5-BB1F-90EB-2C22-FAB7614E13FF}"/>
              </a:ext>
            </a:extLst>
          </p:cNvPr>
          <p:cNvSpPr>
            <a:spLocks noGrp="1"/>
          </p:cNvSpPr>
          <p:nvPr>
            <p:ph type="body" idx="1"/>
          </p:nvPr>
        </p:nvSpPr>
        <p:spPr>
          <a:xfrm>
            <a:off x="2885661" y="2544259"/>
            <a:ext cx="4718304" cy="576262"/>
          </a:xfrm>
        </p:spPr>
        <p:txBody>
          <a:bodyPr/>
          <a:lstStyle/>
          <a:p>
            <a:r>
              <a:rPr lang="en-IN" dirty="0"/>
              <a:t>Strengths</a:t>
            </a:r>
          </a:p>
        </p:txBody>
      </p:sp>
      <p:sp>
        <p:nvSpPr>
          <p:cNvPr id="4" name="Content Placeholder 3">
            <a:extLst>
              <a:ext uri="{FF2B5EF4-FFF2-40B4-BE49-F238E27FC236}">
                <a16:creationId xmlns:a16="http://schemas.microsoft.com/office/drawing/2014/main" id="{7640221D-4D82-2B5D-D839-2EDA09EBB2DE}"/>
              </a:ext>
            </a:extLst>
          </p:cNvPr>
          <p:cNvSpPr>
            <a:spLocks noGrp="1"/>
          </p:cNvSpPr>
          <p:nvPr>
            <p:ph sz="half" idx="2"/>
          </p:nvPr>
        </p:nvSpPr>
        <p:spPr>
          <a:xfrm>
            <a:off x="1033670" y="3120521"/>
            <a:ext cx="5199959" cy="3498940"/>
          </a:xfrm>
        </p:spPr>
        <p:txBody>
          <a:bodyPr>
            <a:noAutofit/>
          </a:bodyPr>
          <a:lstStyle/>
          <a:p>
            <a:r>
              <a:rPr lang="en-US" sz="1400" b="1" dirty="0"/>
              <a:t>Diverse Product Portfolio</a:t>
            </a:r>
            <a:r>
              <a:rPr lang="en-US" sz="1400" dirty="0"/>
              <a:t>: Nestlé offers a wide range of food and beverage products, including dairy products, coffee, confectionery, bottled water, and pet care, providing diversification and stability.</a:t>
            </a:r>
          </a:p>
          <a:p>
            <a:r>
              <a:rPr lang="en-US" sz="1400" b="1" dirty="0"/>
              <a:t>Global Presence</a:t>
            </a:r>
            <a:r>
              <a:rPr lang="en-US" sz="1400" dirty="0"/>
              <a:t>: With operations in over 180 countries, Nestlé benefits from a strong international presence and brand recognition. </a:t>
            </a:r>
          </a:p>
          <a:p>
            <a:r>
              <a:rPr lang="en-US" sz="1400" b="1" dirty="0"/>
              <a:t>Innovation Capabilities: </a:t>
            </a:r>
            <a:r>
              <a:rPr lang="en-US" sz="1400" dirty="0"/>
              <a:t>Nestlé invests heavily in research and development, leading to innovative product offerings and continuous improvement in quality and taste. </a:t>
            </a:r>
          </a:p>
          <a:p>
            <a:r>
              <a:rPr lang="en-US" sz="1400" b="1" dirty="0"/>
              <a:t>Strong Brand Equity</a:t>
            </a:r>
            <a:r>
              <a:rPr lang="en-US" sz="1400" dirty="0"/>
              <a:t>: The Nestlé brand is highly recognized and trusted by consumers worldwide, known for its commitment to quality, nutrition, and sustainability.</a:t>
            </a:r>
            <a:endParaRPr lang="en-IN" sz="1400" dirty="0"/>
          </a:p>
        </p:txBody>
      </p:sp>
      <p:sp>
        <p:nvSpPr>
          <p:cNvPr id="5" name="Text Placeholder 4">
            <a:extLst>
              <a:ext uri="{FF2B5EF4-FFF2-40B4-BE49-F238E27FC236}">
                <a16:creationId xmlns:a16="http://schemas.microsoft.com/office/drawing/2014/main" id="{E96069D4-B684-0FD8-B79D-563270B9D740}"/>
              </a:ext>
            </a:extLst>
          </p:cNvPr>
          <p:cNvSpPr>
            <a:spLocks noGrp="1"/>
          </p:cNvSpPr>
          <p:nvPr>
            <p:ph type="body" sz="quarter" idx="3"/>
          </p:nvPr>
        </p:nvSpPr>
        <p:spPr>
          <a:xfrm>
            <a:off x="7473696" y="2529166"/>
            <a:ext cx="4718304" cy="576262"/>
          </a:xfrm>
        </p:spPr>
        <p:txBody>
          <a:bodyPr/>
          <a:lstStyle/>
          <a:p>
            <a:r>
              <a:rPr lang="en-IN" dirty="0"/>
              <a:t>Weaknesses</a:t>
            </a:r>
          </a:p>
        </p:txBody>
      </p:sp>
      <p:sp>
        <p:nvSpPr>
          <p:cNvPr id="6" name="Content Placeholder 5">
            <a:extLst>
              <a:ext uri="{FF2B5EF4-FFF2-40B4-BE49-F238E27FC236}">
                <a16:creationId xmlns:a16="http://schemas.microsoft.com/office/drawing/2014/main" id="{E62D9177-E3B3-D4A7-8874-F8E3FA538BBF}"/>
              </a:ext>
            </a:extLst>
          </p:cNvPr>
          <p:cNvSpPr>
            <a:spLocks noGrp="1"/>
          </p:cNvSpPr>
          <p:nvPr>
            <p:ph sz="quarter" idx="4"/>
          </p:nvPr>
        </p:nvSpPr>
        <p:spPr/>
        <p:txBody>
          <a:bodyPr>
            <a:normAutofit fontScale="85000" lnSpcReduction="20000"/>
          </a:bodyPr>
          <a:lstStyle/>
          <a:p>
            <a:r>
              <a:rPr lang="en-US" sz="2175" b="1" dirty="0"/>
              <a:t>Brand Controversies</a:t>
            </a:r>
            <a:r>
              <a:rPr lang="en-US" sz="2175" dirty="0"/>
              <a:t>: Nestlé has faced criticism and controversies related to its marketing practices, product recalls, and environmental sustainability, which could impact brand reputation and consumer trust.</a:t>
            </a:r>
          </a:p>
          <a:p>
            <a:r>
              <a:rPr lang="en-US" sz="2175" b="1" dirty="0"/>
              <a:t>Dependence on Developed Markets</a:t>
            </a:r>
            <a:r>
              <a:rPr lang="en-US" sz="2175" dirty="0"/>
              <a:t>: While Nestlé has a global presence, its revenue is heavily reliant on developed markets, making it vulnerable to economic downturns or shifts in consumer preferences in these regions</a:t>
            </a:r>
            <a:r>
              <a:rPr lang="en-US" dirty="0"/>
              <a:t>. </a:t>
            </a:r>
            <a:endParaRPr lang="en-IN" dirty="0"/>
          </a:p>
        </p:txBody>
      </p:sp>
    </p:spTree>
    <p:extLst>
      <p:ext uri="{BB962C8B-B14F-4D97-AF65-F5344CB8AC3E}">
        <p14:creationId xmlns:p14="http://schemas.microsoft.com/office/powerpoint/2010/main" val="126182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129D-8E76-3DEB-E884-BFDE62CF91D1}"/>
              </a:ext>
            </a:extLst>
          </p:cNvPr>
          <p:cNvSpPr>
            <a:spLocks noGrp="1"/>
          </p:cNvSpPr>
          <p:nvPr>
            <p:ph type="title"/>
          </p:nvPr>
        </p:nvSpPr>
        <p:spPr/>
        <p:txBody>
          <a:bodyPr/>
          <a:lstStyle/>
          <a:p>
            <a:r>
              <a:rPr lang="en-IN" b="1" u="sng" dirty="0">
                <a:solidFill>
                  <a:srgbClr val="EC288F"/>
                </a:solidFill>
              </a:rPr>
              <a:t>SWOT</a:t>
            </a:r>
            <a:r>
              <a:rPr lang="en-IN" dirty="0"/>
              <a:t> </a:t>
            </a:r>
          </a:p>
        </p:txBody>
      </p:sp>
      <p:sp>
        <p:nvSpPr>
          <p:cNvPr id="3" name="Text Placeholder 2">
            <a:extLst>
              <a:ext uri="{FF2B5EF4-FFF2-40B4-BE49-F238E27FC236}">
                <a16:creationId xmlns:a16="http://schemas.microsoft.com/office/drawing/2014/main" id="{03812CD6-8E0A-6F7D-DA15-D2047DB41B6F}"/>
              </a:ext>
            </a:extLst>
          </p:cNvPr>
          <p:cNvSpPr>
            <a:spLocks noGrp="1"/>
          </p:cNvSpPr>
          <p:nvPr>
            <p:ph type="body" idx="1"/>
          </p:nvPr>
        </p:nvSpPr>
        <p:spPr>
          <a:xfrm>
            <a:off x="2478157" y="2521041"/>
            <a:ext cx="4718304" cy="576262"/>
          </a:xfrm>
        </p:spPr>
        <p:txBody>
          <a:bodyPr/>
          <a:lstStyle/>
          <a:p>
            <a:r>
              <a:rPr lang="en-IN" dirty="0"/>
              <a:t>Opportunities</a:t>
            </a:r>
          </a:p>
        </p:txBody>
      </p:sp>
      <p:sp>
        <p:nvSpPr>
          <p:cNvPr id="4" name="Content Placeholder 3">
            <a:extLst>
              <a:ext uri="{FF2B5EF4-FFF2-40B4-BE49-F238E27FC236}">
                <a16:creationId xmlns:a16="http://schemas.microsoft.com/office/drawing/2014/main" id="{E82F5A48-6B7E-A35F-3373-CB3E2DA57025}"/>
              </a:ext>
            </a:extLst>
          </p:cNvPr>
          <p:cNvSpPr>
            <a:spLocks noGrp="1"/>
          </p:cNvSpPr>
          <p:nvPr>
            <p:ph sz="half" idx="2"/>
          </p:nvPr>
        </p:nvSpPr>
        <p:spPr>
          <a:xfrm>
            <a:off x="884583" y="3097304"/>
            <a:ext cx="5129121" cy="2778564"/>
          </a:xfrm>
        </p:spPr>
        <p:txBody>
          <a:bodyPr>
            <a:noAutofit/>
          </a:bodyPr>
          <a:lstStyle/>
          <a:p>
            <a:r>
              <a:rPr lang="en-US" sz="1800" b="1" dirty="0"/>
              <a:t>Health and Wellness Trends</a:t>
            </a:r>
            <a:r>
              <a:rPr lang="en-US" sz="1800" dirty="0"/>
              <a:t>: Nestlé can capitalize on growing consumer demand for healthier and more nutritious food options by expanding its portfolio of functional foods, fortified dairy products, and plant-based alternatives</a:t>
            </a:r>
          </a:p>
          <a:p>
            <a:r>
              <a:rPr lang="en-US" sz="1800" b="1" dirty="0"/>
              <a:t>E-Commerce Growth</a:t>
            </a:r>
            <a:r>
              <a:rPr lang="en-US" sz="1800" dirty="0"/>
              <a:t>: The increasing popularity of online shopping presents an opportunity for Nestlé to strengthen its e-commerce capabilities and reach consumers directly through online platforms and delivery services</a:t>
            </a:r>
            <a:endParaRPr lang="en-IN" sz="1800" dirty="0"/>
          </a:p>
        </p:txBody>
      </p:sp>
      <p:sp>
        <p:nvSpPr>
          <p:cNvPr id="5" name="Text Placeholder 4">
            <a:extLst>
              <a:ext uri="{FF2B5EF4-FFF2-40B4-BE49-F238E27FC236}">
                <a16:creationId xmlns:a16="http://schemas.microsoft.com/office/drawing/2014/main" id="{6D5C36D4-2A26-0311-B876-6E99690A366C}"/>
              </a:ext>
            </a:extLst>
          </p:cNvPr>
          <p:cNvSpPr>
            <a:spLocks noGrp="1"/>
          </p:cNvSpPr>
          <p:nvPr>
            <p:ph type="body" sz="quarter" idx="3"/>
          </p:nvPr>
        </p:nvSpPr>
        <p:spPr>
          <a:xfrm>
            <a:off x="7850444" y="2539910"/>
            <a:ext cx="4718304" cy="576262"/>
          </a:xfrm>
        </p:spPr>
        <p:txBody>
          <a:bodyPr/>
          <a:lstStyle/>
          <a:p>
            <a:r>
              <a:rPr lang="en-IN" dirty="0"/>
              <a:t>Threats</a:t>
            </a:r>
          </a:p>
        </p:txBody>
      </p:sp>
      <p:sp>
        <p:nvSpPr>
          <p:cNvPr id="6" name="Content Placeholder 5">
            <a:extLst>
              <a:ext uri="{FF2B5EF4-FFF2-40B4-BE49-F238E27FC236}">
                <a16:creationId xmlns:a16="http://schemas.microsoft.com/office/drawing/2014/main" id="{E1B37D33-43F3-E4DB-2780-E46068D88B98}"/>
              </a:ext>
            </a:extLst>
          </p:cNvPr>
          <p:cNvSpPr>
            <a:spLocks noGrp="1"/>
          </p:cNvSpPr>
          <p:nvPr>
            <p:ph sz="quarter" idx="4"/>
          </p:nvPr>
        </p:nvSpPr>
        <p:spPr>
          <a:xfrm>
            <a:off x="6096000" y="3116173"/>
            <a:ext cx="5129121" cy="2916698"/>
          </a:xfrm>
        </p:spPr>
        <p:txBody>
          <a:bodyPr>
            <a:noAutofit/>
          </a:bodyPr>
          <a:lstStyle/>
          <a:p>
            <a:r>
              <a:rPr lang="en-US" sz="1800" b="1" dirty="0"/>
              <a:t>Intense Competition</a:t>
            </a:r>
            <a:r>
              <a:rPr lang="en-US" sz="1800" dirty="0"/>
              <a:t>: Nestlé faces competition from both global conglomerates and niche brands across various product categories, putting pressure on pricing, market share, and innovation. </a:t>
            </a:r>
          </a:p>
          <a:p>
            <a:r>
              <a:rPr lang="en-US" sz="1800" dirty="0"/>
              <a:t>Changing Consumer Preferences: Shifts in consumer preferences towards healthier, sustainable, and ethically sourced products may require Nestlé to adapt its product offerings and marketing strategies accordingly</a:t>
            </a:r>
            <a:endParaRPr lang="en-IN" sz="1800" dirty="0"/>
          </a:p>
        </p:txBody>
      </p:sp>
    </p:spTree>
    <p:extLst>
      <p:ext uri="{BB962C8B-B14F-4D97-AF65-F5344CB8AC3E}">
        <p14:creationId xmlns:p14="http://schemas.microsoft.com/office/powerpoint/2010/main" val="194081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67303-84EC-1054-89C7-77BC4BFC898A}"/>
              </a:ext>
            </a:extLst>
          </p:cNvPr>
          <p:cNvSpPr>
            <a:spLocks noGrp="1"/>
          </p:cNvSpPr>
          <p:nvPr>
            <p:ph type="title"/>
          </p:nvPr>
        </p:nvSpPr>
        <p:spPr>
          <a:xfrm>
            <a:off x="2950868" y="405552"/>
            <a:ext cx="6241816" cy="1371600"/>
          </a:xfrm>
        </p:spPr>
        <p:txBody>
          <a:bodyPr/>
          <a:lstStyle/>
          <a:p>
            <a:r>
              <a:rPr lang="en-IN" sz="4000" b="1" u="sng" kern="100" dirty="0">
                <a:solidFill>
                  <a:srgbClr val="944EDA"/>
                </a:solidFill>
                <a:latin typeface="Calibri" panose="020F0502020204030204" pitchFamily="34" charset="0"/>
                <a:ea typeface="Calibri" panose="020F0502020204030204" pitchFamily="34" charset="0"/>
              </a:rPr>
              <a:t>INTERNSHIP</a:t>
            </a:r>
            <a:br>
              <a:rPr lang="en-IN" sz="1800" kern="100" dirty="0">
                <a:solidFill>
                  <a:srgbClr val="233A44"/>
                </a:solidFill>
                <a:effectLst/>
                <a:latin typeface="Calibri" panose="020F0502020204030204" pitchFamily="34" charset="0"/>
                <a:ea typeface="Calibri" panose="020F0502020204030204" pitchFamily="34" charset="0"/>
              </a:rPr>
            </a:br>
            <a:endParaRPr lang="en-IN" dirty="0"/>
          </a:p>
        </p:txBody>
      </p:sp>
      <p:sp>
        <p:nvSpPr>
          <p:cNvPr id="4" name="Text Placeholder 3">
            <a:extLst>
              <a:ext uri="{FF2B5EF4-FFF2-40B4-BE49-F238E27FC236}">
                <a16:creationId xmlns:a16="http://schemas.microsoft.com/office/drawing/2014/main" id="{001642F3-BD0A-31B6-226F-4CF603090641}"/>
              </a:ext>
            </a:extLst>
          </p:cNvPr>
          <p:cNvSpPr>
            <a:spLocks noGrp="1"/>
          </p:cNvSpPr>
          <p:nvPr>
            <p:ph type="body" sz="half" idx="2"/>
          </p:nvPr>
        </p:nvSpPr>
        <p:spPr>
          <a:xfrm>
            <a:off x="1712748" y="3336132"/>
            <a:ext cx="5872317" cy="2427558"/>
          </a:xfrm>
        </p:spPr>
        <p:txBody>
          <a:bodyPr>
            <a:normAutofit/>
          </a:bodyPr>
          <a:lstStyle/>
          <a:p>
            <a:pPr algn="l"/>
            <a:r>
              <a:rPr lang="en-IN" sz="2400" b="1" dirty="0">
                <a:solidFill>
                  <a:srgbClr val="AF1F5D"/>
                </a:solidFill>
              </a:rPr>
              <a:t>NAME: ANNEM BHAVANI SHANKAR</a:t>
            </a:r>
          </a:p>
          <a:p>
            <a:pPr algn="l"/>
            <a:r>
              <a:rPr lang="en-IN" sz="2400" b="1" dirty="0" err="1">
                <a:solidFill>
                  <a:srgbClr val="AF1F5D"/>
                </a:solidFill>
              </a:rPr>
              <a:t>EMAIL:Annembhavanishankar</a:t>
            </a:r>
            <a:endParaRPr lang="en-IN" sz="2400" b="1" dirty="0">
              <a:solidFill>
                <a:srgbClr val="AF1F5D"/>
              </a:solidFill>
            </a:endParaRPr>
          </a:p>
          <a:p>
            <a:pPr algn="l"/>
            <a:r>
              <a:rPr lang="en-IN" sz="2400" b="1" dirty="0">
                <a:solidFill>
                  <a:srgbClr val="AF1F5D"/>
                </a:solidFill>
              </a:rPr>
              <a:t>REG.No:213888200006</a:t>
            </a:r>
          </a:p>
          <a:p>
            <a:pPr algn="l"/>
            <a:r>
              <a:rPr lang="en-IN" sz="2400" b="1" dirty="0">
                <a:solidFill>
                  <a:srgbClr val="AF1F5D"/>
                </a:solidFill>
              </a:rPr>
              <a:t>PHONE NO:6281376886</a:t>
            </a:r>
          </a:p>
        </p:txBody>
      </p:sp>
      <p:pic>
        <p:nvPicPr>
          <p:cNvPr id="6" name="Picture 5">
            <a:extLst>
              <a:ext uri="{FF2B5EF4-FFF2-40B4-BE49-F238E27FC236}">
                <a16:creationId xmlns:a16="http://schemas.microsoft.com/office/drawing/2014/main" id="{6E3475C7-E20E-0F54-F7DD-6502C9053A82}"/>
              </a:ext>
            </a:extLst>
          </p:cNvPr>
          <p:cNvPicPr>
            <a:picLocks noChangeAspect="1"/>
          </p:cNvPicPr>
          <p:nvPr/>
        </p:nvPicPr>
        <p:blipFill>
          <a:blip r:embed="rId2"/>
          <a:stretch>
            <a:fillRect/>
          </a:stretch>
        </p:blipFill>
        <p:spPr>
          <a:xfrm>
            <a:off x="7394364" y="2209800"/>
            <a:ext cx="3688080" cy="3688080"/>
          </a:xfrm>
          <a:prstGeom prst="rect">
            <a:avLst/>
          </a:prstGeom>
        </p:spPr>
      </p:pic>
      <p:sp>
        <p:nvSpPr>
          <p:cNvPr id="7" name="TextBox 6">
            <a:extLst>
              <a:ext uri="{FF2B5EF4-FFF2-40B4-BE49-F238E27FC236}">
                <a16:creationId xmlns:a16="http://schemas.microsoft.com/office/drawing/2014/main" id="{B27A0438-8B11-3A22-A82B-B14DCA282C4F}"/>
              </a:ext>
            </a:extLst>
          </p:cNvPr>
          <p:cNvSpPr txBox="1"/>
          <p:nvPr/>
        </p:nvSpPr>
        <p:spPr>
          <a:xfrm>
            <a:off x="1783080" y="1439955"/>
            <a:ext cx="9727030" cy="861774"/>
          </a:xfrm>
          <a:prstGeom prst="rect">
            <a:avLst/>
          </a:prstGeom>
          <a:noFill/>
        </p:spPr>
        <p:txBody>
          <a:bodyPr wrap="square" rtlCol="0">
            <a:spAutoFit/>
          </a:bodyPr>
          <a:lstStyle/>
          <a:p>
            <a:r>
              <a:rPr lang="en-IN" sz="3200" b="1" kern="100" dirty="0">
                <a:solidFill>
                  <a:schemeClr val="accent5">
                    <a:lumMod val="75000"/>
                  </a:schemeClr>
                </a:solidFill>
                <a:effectLst/>
                <a:latin typeface="Calibri" panose="020F0502020204030204" pitchFamily="34" charset="0"/>
                <a:ea typeface="Calibri" panose="020F0502020204030204" pitchFamily="34" charset="0"/>
              </a:rPr>
              <a:t>COMPREHENSIVE DIGITAL MARKETING FOR AMUL </a:t>
            </a:r>
            <a:endParaRPr lang="en-IN" sz="3200" kern="100" dirty="0">
              <a:solidFill>
                <a:schemeClr val="accent5">
                  <a:lumMod val="75000"/>
                </a:schemeClr>
              </a:solidFill>
              <a:effectLst/>
              <a:latin typeface="Calibri" panose="020F0502020204030204" pitchFamily="34" charset="0"/>
              <a:ea typeface="Calibri" panose="020F0502020204030204" pitchFamily="34" charset="0"/>
            </a:endParaRPr>
          </a:p>
          <a:p>
            <a:endParaRPr lang="en-IN" dirty="0"/>
          </a:p>
        </p:txBody>
      </p:sp>
      <p:sp>
        <p:nvSpPr>
          <p:cNvPr id="8" name="TextBox 7">
            <a:extLst>
              <a:ext uri="{FF2B5EF4-FFF2-40B4-BE49-F238E27FC236}">
                <a16:creationId xmlns:a16="http://schemas.microsoft.com/office/drawing/2014/main" id="{5B614686-AD01-C52E-55EA-F809E2498000}"/>
              </a:ext>
            </a:extLst>
          </p:cNvPr>
          <p:cNvSpPr txBox="1"/>
          <p:nvPr/>
        </p:nvSpPr>
        <p:spPr>
          <a:xfrm>
            <a:off x="1053989" y="2549945"/>
            <a:ext cx="3142207" cy="523220"/>
          </a:xfrm>
          <a:prstGeom prst="rect">
            <a:avLst/>
          </a:prstGeom>
          <a:noFill/>
        </p:spPr>
        <p:txBody>
          <a:bodyPr wrap="none" rtlCol="0">
            <a:spAutoFit/>
          </a:bodyPr>
          <a:lstStyle/>
          <a:p>
            <a:r>
              <a:rPr lang="en-IN" sz="2800" b="1" dirty="0">
                <a:solidFill>
                  <a:srgbClr val="00B050"/>
                </a:solidFill>
              </a:rPr>
              <a:t>TEAM  MEMBER</a:t>
            </a:r>
            <a:r>
              <a:rPr lang="en-IN" dirty="0"/>
              <a:t>:</a:t>
            </a:r>
          </a:p>
        </p:txBody>
      </p:sp>
    </p:spTree>
    <p:extLst>
      <p:ext uri="{BB962C8B-B14F-4D97-AF65-F5344CB8AC3E}">
        <p14:creationId xmlns:p14="http://schemas.microsoft.com/office/powerpoint/2010/main" val="2822320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A78E-68E5-D8C1-8977-A1B0A56FE46A}"/>
              </a:ext>
            </a:extLst>
          </p:cNvPr>
          <p:cNvSpPr>
            <a:spLocks noGrp="1"/>
          </p:cNvSpPr>
          <p:nvPr>
            <p:ph type="title"/>
          </p:nvPr>
        </p:nvSpPr>
        <p:spPr>
          <a:xfrm>
            <a:off x="177231" y="810190"/>
            <a:ext cx="6203689" cy="511565"/>
          </a:xfrm>
        </p:spPr>
        <p:txBody>
          <a:bodyPr>
            <a:noAutofit/>
          </a:bodyPr>
          <a:lstStyle/>
          <a:p>
            <a:r>
              <a:rPr lang="en-IN" sz="3200" b="1" u="sng" dirty="0">
                <a:solidFill>
                  <a:srgbClr val="FF0000"/>
                </a:solidFill>
              </a:rPr>
              <a:t>Competitor 3: </a:t>
            </a:r>
            <a:r>
              <a:rPr lang="en-IN" sz="3200" b="1" u="sng" dirty="0">
                <a:solidFill>
                  <a:schemeClr val="accent3">
                    <a:lumMod val="75000"/>
                  </a:schemeClr>
                </a:solidFill>
              </a:rPr>
              <a:t>HERITAGE</a:t>
            </a:r>
          </a:p>
        </p:txBody>
      </p:sp>
      <p:sp>
        <p:nvSpPr>
          <p:cNvPr id="4" name="Text Placeholder 3">
            <a:extLst>
              <a:ext uri="{FF2B5EF4-FFF2-40B4-BE49-F238E27FC236}">
                <a16:creationId xmlns:a16="http://schemas.microsoft.com/office/drawing/2014/main" id="{A2DB3071-65F4-0263-20DD-686DE0B49359}"/>
              </a:ext>
            </a:extLst>
          </p:cNvPr>
          <p:cNvSpPr>
            <a:spLocks noGrp="1"/>
          </p:cNvSpPr>
          <p:nvPr>
            <p:ph type="body" sz="half" idx="2"/>
          </p:nvPr>
        </p:nvSpPr>
        <p:spPr>
          <a:xfrm>
            <a:off x="894522" y="1530626"/>
            <a:ext cx="10267121" cy="4880113"/>
          </a:xfrm>
        </p:spPr>
        <p:txBody>
          <a:bodyPr>
            <a:normAutofit/>
          </a:bodyPr>
          <a:lstStyle/>
          <a:p>
            <a:pPr algn="l"/>
            <a:r>
              <a:rPr lang="en-US" b="1" dirty="0"/>
              <a:t>USP: </a:t>
            </a:r>
            <a:r>
              <a:rPr lang="en-US" dirty="0"/>
              <a:t>The Unique Selling Proposition (USP) of Indian heritage food lies in its unparalleled combination of rich flavors, diverse ingredients, and centuries-old culinary traditions. Unlike any other cuisine, Indian heritage food offers a sensory journey through its regional diversity, cultural depth, and holistic approach to health and wellness. Its ability to cater to both traditionalists seeking authentic experiences and modern consumers looking for innovative culinary adventures sets it apart as a truly unique and irresistible culinary treasure. </a:t>
            </a:r>
          </a:p>
          <a:p>
            <a:pPr algn="l"/>
            <a:r>
              <a:rPr lang="en-US" sz="2400" b="1" dirty="0"/>
              <a:t>Online communication: </a:t>
            </a:r>
          </a:p>
          <a:p>
            <a:pPr algn="l"/>
            <a:r>
              <a:rPr lang="en-US" dirty="0"/>
              <a:t>Online communication refers to the exchange of information, ideas, or messages through digital platforms such as websites, email, social media, instant messaging, and video conferencing. It enables people to connect and interact with others regardless of geographical distances, facilitating collaboration, networking, and sharing of knowledge and resources. Online communication has become increasingly prevalent in today's digital age, revolutionizing how individuals, businesses, and organizations communicate, collaborate, and conduct transactions. It offers convenience, speed, and accessibility, but it also presents challenges such as maintaining privacy and security, managing information overload, and interpreting non-verbal cues accurately. Effective online communication requires clear and concise expression, active listening, empathy, and adaptability to various digital platforms and communication styles</a:t>
            </a:r>
            <a:endParaRPr lang="en-IN" dirty="0"/>
          </a:p>
        </p:txBody>
      </p:sp>
    </p:spTree>
    <p:extLst>
      <p:ext uri="{BB962C8B-B14F-4D97-AF65-F5344CB8AC3E}">
        <p14:creationId xmlns:p14="http://schemas.microsoft.com/office/powerpoint/2010/main" val="2675836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57ED-CDE3-4425-0C71-478AE54EACBB}"/>
              </a:ext>
            </a:extLst>
          </p:cNvPr>
          <p:cNvSpPr>
            <a:spLocks noGrp="1"/>
          </p:cNvSpPr>
          <p:nvPr>
            <p:ph type="title"/>
          </p:nvPr>
        </p:nvSpPr>
        <p:spPr/>
        <p:txBody>
          <a:bodyPr/>
          <a:lstStyle/>
          <a:p>
            <a:r>
              <a:rPr lang="en-IN" b="1" u="sng" dirty="0">
                <a:solidFill>
                  <a:srgbClr val="EC288F"/>
                </a:solidFill>
              </a:rPr>
              <a:t>SWOT</a:t>
            </a:r>
          </a:p>
        </p:txBody>
      </p:sp>
      <p:sp>
        <p:nvSpPr>
          <p:cNvPr id="3" name="Text Placeholder 2">
            <a:extLst>
              <a:ext uri="{FF2B5EF4-FFF2-40B4-BE49-F238E27FC236}">
                <a16:creationId xmlns:a16="http://schemas.microsoft.com/office/drawing/2014/main" id="{2E2FFA17-7B28-A4E7-457A-3662171301B2}"/>
              </a:ext>
            </a:extLst>
          </p:cNvPr>
          <p:cNvSpPr>
            <a:spLocks noGrp="1"/>
          </p:cNvSpPr>
          <p:nvPr>
            <p:ph type="body" idx="1"/>
          </p:nvPr>
        </p:nvSpPr>
        <p:spPr>
          <a:xfrm>
            <a:off x="2557669" y="2463380"/>
            <a:ext cx="4718304" cy="576262"/>
          </a:xfrm>
        </p:spPr>
        <p:txBody>
          <a:bodyPr/>
          <a:lstStyle/>
          <a:p>
            <a:r>
              <a:rPr lang="en-IN" dirty="0"/>
              <a:t>Strengths:</a:t>
            </a:r>
          </a:p>
        </p:txBody>
      </p:sp>
      <p:sp>
        <p:nvSpPr>
          <p:cNvPr id="4" name="Content Placeholder 3">
            <a:extLst>
              <a:ext uri="{FF2B5EF4-FFF2-40B4-BE49-F238E27FC236}">
                <a16:creationId xmlns:a16="http://schemas.microsoft.com/office/drawing/2014/main" id="{16C634E3-7B91-8656-7E5F-EFCA68B95B42}"/>
              </a:ext>
            </a:extLst>
          </p:cNvPr>
          <p:cNvSpPr>
            <a:spLocks noGrp="1"/>
          </p:cNvSpPr>
          <p:nvPr>
            <p:ph sz="half" idx="2"/>
          </p:nvPr>
        </p:nvSpPr>
        <p:spPr>
          <a:xfrm>
            <a:off x="785191" y="3039642"/>
            <a:ext cx="5443595" cy="3072923"/>
          </a:xfrm>
        </p:spPr>
        <p:txBody>
          <a:bodyPr>
            <a:noAutofit/>
          </a:bodyPr>
          <a:lstStyle/>
          <a:p>
            <a:r>
              <a:rPr lang="en-US" sz="1400" b="1" dirty="0"/>
              <a:t>Rich Cultural Heritage</a:t>
            </a:r>
            <a:r>
              <a:rPr lang="en-US" sz="1400" dirty="0"/>
              <a:t>: Indian heritage food represents centuries-old culinary traditions, offering a diverse array of flavors, ingredients, and cooking techniques. </a:t>
            </a:r>
          </a:p>
          <a:p>
            <a:r>
              <a:rPr lang="en-US" sz="1400" b="1" dirty="0"/>
              <a:t>Health Benefits</a:t>
            </a:r>
            <a:r>
              <a:rPr lang="en-US" sz="1400" dirty="0"/>
              <a:t>: Many Indian heritage foods are rich in spices and herbs known for their medicinal properties, contributing to holistic health. </a:t>
            </a:r>
          </a:p>
          <a:p>
            <a:r>
              <a:rPr lang="en-US" sz="1400" b="1" dirty="0"/>
              <a:t>Regional Diversity</a:t>
            </a:r>
            <a:r>
              <a:rPr lang="en-US" sz="1400" dirty="0"/>
              <a:t>: India's vast geography and diverse cultures result in a wide range of heritage foods, each with unique flavors and ingredients.</a:t>
            </a:r>
          </a:p>
          <a:p>
            <a:r>
              <a:rPr lang="en-US" sz="1400" b="1" dirty="0"/>
              <a:t>Culinary Tourism</a:t>
            </a:r>
            <a:r>
              <a:rPr lang="en-US" sz="1400" dirty="0"/>
              <a:t>: Heritage foods attract tourists, both domestic and international, seeking authentic culinary experiences, contributing to the tourism industry.</a:t>
            </a:r>
            <a:endParaRPr lang="en-IN" sz="1400" dirty="0"/>
          </a:p>
        </p:txBody>
      </p:sp>
      <p:sp>
        <p:nvSpPr>
          <p:cNvPr id="5" name="Text Placeholder 4">
            <a:extLst>
              <a:ext uri="{FF2B5EF4-FFF2-40B4-BE49-F238E27FC236}">
                <a16:creationId xmlns:a16="http://schemas.microsoft.com/office/drawing/2014/main" id="{537D1C81-86FD-FEAC-E574-18F239B08DCE}"/>
              </a:ext>
            </a:extLst>
          </p:cNvPr>
          <p:cNvSpPr>
            <a:spLocks noGrp="1"/>
          </p:cNvSpPr>
          <p:nvPr>
            <p:ph type="body" sz="quarter" idx="3"/>
          </p:nvPr>
        </p:nvSpPr>
        <p:spPr>
          <a:xfrm>
            <a:off x="7473696" y="2390176"/>
            <a:ext cx="4718304" cy="576262"/>
          </a:xfrm>
        </p:spPr>
        <p:txBody>
          <a:bodyPr/>
          <a:lstStyle/>
          <a:p>
            <a:r>
              <a:rPr lang="en-IN" dirty="0"/>
              <a:t>Weaknesses:</a:t>
            </a:r>
          </a:p>
        </p:txBody>
      </p:sp>
      <p:sp>
        <p:nvSpPr>
          <p:cNvPr id="6" name="Content Placeholder 5">
            <a:extLst>
              <a:ext uri="{FF2B5EF4-FFF2-40B4-BE49-F238E27FC236}">
                <a16:creationId xmlns:a16="http://schemas.microsoft.com/office/drawing/2014/main" id="{7731F933-1916-50C0-6794-BB86657F3930}"/>
              </a:ext>
            </a:extLst>
          </p:cNvPr>
          <p:cNvSpPr>
            <a:spLocks noGrp="1"/>
          </p:cNvSpPr>
          <p:nvPr>
            <p:ph sz="quarter" idx="4"/>
          </p:nvPr>
        </p:nvSpPr>
        <p:spPr>
          <a:xfrm>
            <a:off x="6178298" y="3039642"/>
            <a:ext cx="5148468" cy="2169607"/>
          </a:xfrm>
        </p:spPr>
        <p:txBody>
          <a:bodyPr>
            <a:noAutofit/>
          </a:bodyPr>
          <a:lstStyle/>
          <a:p>
            <a:r>
              <a:rPr lang="en-US" sz="1400" b="1" dirty="0"/>
              <a:t>Lack of Standardization</a:t>
            </a:r>
            <a:r>
              <a:rPr lang="en-US" sz="1400" dirty="0"/>
              <a:t>: Traditional recipes can vary significantly between regions and even households, leading to inconsistency in taste and quality.</a:t>
            </a:r>
          </a:p>
          <a:p>
            <a:r>
              <a:rPr lang="en-US" sz="1400" b="1" dirty="0"/>
              <a:t>Limited Accessibility: </a:t>
            </a:r>
            <a:r>
              <a:rPr lang="en-US" sz="1400" dirty="0"/>
              <a:t>Some heritage foods are only available in specific regions or communities, limiting their accessibility to a wider audience.</a:t>
            </a:r>
          </a:p>
          <a:p>
            <a:r>
              <a:rPr lang="en-US" sz="1400" b="1" dirty="0"/>
              <a:t>Time-Consuming Preparation: </a:t>
            </a:r>
            <a:r>
              <a:rPr lang="en-US" sz="1400" dirty="0"/>
              <a:t>Many heritage dishes require extensive preparation and cooking time, deterring busy individuals from incorporating them into their regular diets.</a:t>
            </a:r>
          </a:p>
          <a:p>
            <a:r>
              <a:rPr lang="en-US" sz="1400" b="1" dirty="0"/>
              <a:t>Environmental Impact</a:t>
            </a:r>
            <a:r>
              <a:rPr lang="en-US" sz="1400" dirty="0"/>
              <a:t>: Certain traditional cooking methods may not be environmentally sustainable, leading to concerns about resource depletion and pollution.</a:t>
            </a:r>
            <a:endParaRPr lang="en-IN" sz="1400" dirty="0"/>
          </a:p>
        </p:txBody>
      </p:sp>
    </p:spTree>
    <p:extLst>
      <p:ext uri="{BB962C8B-B14F-4D97-AF65-F5344CB8AC3E}">
        <p14:creationId xmlns:p14="http://schemas.microsoft.com/office/powerpoint/2010/main" val="2359511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C1E0-5734-B011-3641-CED7741E1FD9}"/>
              </a:ext>
            </a:extLst>
          </p:cNvPr>
          <p:cNvSpPr>
            <a:spLocks noGrp="1"/>
          </p:cNvSpPr>
          <p:nvPr>
            <p:ph type="title"/>
          </p:nvPr>
        </p:nvSpPr>
        <p:spPr/>
        <p:txBody>
          <a:bodyPr/>
          <a:lstStyle/>
          <a:p>
            <a:r>
              <a:rPr lang="en-IN" b="1" u="sng" dirty="0">
                <a:solidFill>
                  <a:srgbClr val="EC288F"/>
                </a:solidFill>
              </a:rPr>
              <a:t>SWOT</a:t>
            </a:r>
          </a:p>
        </p:txBody>
      </p:sp>
      <p:sp>
        <p:nvSpPr>
          <p:cNvPr id="3" name="Text Placeholder 2">
            <a:extLst>
              <a:ext uri="{FF2B5EF4-FFF2-40B4-BE49-F238E27FC236}">
                <a16:creationId xmlns:a16="http://schemas.microsoft.com/office/drawing/2014/main" id="{6149F554-C2AA-7C7C-D5A4-EB4E95F98A5B}"/>
              </a:ext>
            </a:extLst>
          </p:cNvPr>
          <p:cNvSpPr>
            <a:spLocks noGrp="1"/>
          </p:cNvSpPr>
          <p:nvPr>
            <p:ph type="body" idx="1"/>
          </p:nvPr>
        </p:nvSpPr>
        <p:spPr>
          <a:xfrm>
            <a:off x="2358887" y="2370402"/>
            <a:ext cx="4718304" cy="576262"/>
          </a:xfrm>
        </p:spPr>
        <p:txBody>
          <a:bodyPr/>
          <a:lstStyle/>
          <a:p>
            <a:r>
              <a:rPr lang="en-IN" dirty="0"/>
              <a:t>Opportunities:</a:t>
            </a:r>
          </a:p>
        </p:txBody>
      </p:sp>
      <p:sp>
        <p:nvSpPr>
          <p:cNvPr id="4" name="Content Placeholder 3">
            <a:extLst>
              <a:ext uri="{FF2B5EF4-FFF2-40B4-BE49-F238E27FC236}">
                <a16:creationId xmlns:a16="http://schemas.microsoft.com/office/drawing/2014/main" id="{C37DB1E2-40F9-07ED-F5A3-BCDB55201125}"/>
              </a:ext>
            </a:extLst>
          </p:cNvPr>
          <p:cNvSpPr>
            <a:spLocks noGrp="1"/>
          </p:cNvSpPr>
          <p:nvPr>
            <p:ph sz="half" idx="2"/>
          </p:nvPr>
        </p:nvSpPr>
        <p:spPr>
          <a:xfrm>
            <a:off x="795130" y="3031067"/>
            <a:ext cx="5385540" cy="3290219"/>
          </a:xfrm>
        </p:spPr>
        <p:txBody>
          <a:bodyPr>
            <a:noAutofit/>
          </a:bodyPr>
          <a:lstStyle/>
          <a:p>
            <a:r>
              <a:rPr lang="en-US" sz="1600" b="1" dirty="0"/>
              <a:t>Globalization</a:t>
            </a:r>
            <a:r>
              <a:rPr lang="en-US" sz="1600" dirty="0"/>
              <a:t>: Growing interest in ethnic cuisines presents opportunities for the internationalization of Indian heritage foods, leading to increased demand and market expansion.</a:t>
            </a:r>
          </a:p>
          <a:p>
            <a:r>
              <a:rPr lang="en-US" sz="1600" b="1" dirty="0"/>
              <a:t>Health and Wellness Trends</a:t>
            </a:r>
            <a:r>
              <a:rPr lang="en-US" sz="1600" dirty="0"/>
              <a:t>: The emphasis on natural, plant-based ingredients aligns with the principles of Indian heritage cuisine, making it attractive to health-conscious consumers globally.</a:t>
            </a:r>
          </a:p>
          <a:p>
            <a:r>
              <a:rPr lang="en-US" sz="1600" b="1" dirty="0"/>
              <a:t>Innovation and Modernization</a:t>
            </a:r>
            <a:r>
              <a:rPr lang="en-US" sz="1600" dirty="0"/>
              <a:t>: There's potential for adapting traditional recipes to modern lifestyles, such as creating convenience versions or incorporating them into fusion cuisine.</a:t>
            </a:r>
            <a:endParaRPr lang="en-IN" sz="1600" dirty="0"/>
          </a:p>
        </p:txBody>
      </p:sp>
      <p:sp>
        <p:nvSpPr>
          <p:cNvPr id="5" name="Text Placeholder 4">
            <a:extLst>
              <a:ext uri="{FF2B5EF4-FFF2-40B4-BE49-F238E27FC236}">
                <a16:creationId xmlns:a16="http://schemas.microsoft.com/office/drawing/2014/main" id="{74A016AE-A605-C17D-6A8C-D9E5415174EC}"/>
              </a:ext>
            </a:extLst>
          </p:cNvPr>
          <p:cNvSpPr>
            <a:spLocks noGrp="1"/>
          </p:cNvSpPr>
          <p:nvPr>
            <p:ph type="body" sz="quarter" idx="3"/>
          </p:nvPr>
        </p:nvSpPr>
        <p:spPr>
          <a:xfrm>
            <a:off x="7601965" y="2370402"/>
            <a:ext cx="4718304" cy="576262"/>
          </a:xfrm>
        </p:spPr>
        <p:txBody>
          <a:bodyPr/>
          <a:lstStyle/>
          <a:p>
            <a:r>
              <a:rPr lang="en-IN" dirty="0"/>
              <a:t>Threats:</a:t>
            </a:r>
          </a:p>
        </p:txBody>
      </p:sp>
      <p:sp>
        <p:nvSpPr>
          <p:cNvPr id="6" name="Content Placeholder 5">
            <a:extLst>
              <a:ext uri="{FF2B5EF4-FFF2-40B4-BE49-F238E27FC236}">
                <a16:creationId xmlns:a16="http://schemas.microsoft.com/office/drawing/2014/main" id="{24C34E5A-33C3-3939-9886-536BCAE2D62B}"/>
              </a:ext>
            </a:extLst>
          </p:cNvPr>
          <p:cNvSpPr>
            <a:spLocks noGrp="1"/>
          </p:cNvSpPr>
          <p:nvPr>
            <p:ph sz="quarter" idx="4"/>
          </p:nvPr>
        </p:nvSpPr>
        <p:spPr>
          <a:xfrm>
            <a:off x="6159503" y="3031067"/>
            <a:ext cx="4962383" cy="3161011"/>
          </a:xfrm>
        </p:spPr>
        <p:txBody>
          <a:bodyPr>
            <a:noAutofit/>
          </a:bodyPr>
          <a:lstStyle/>
          <a:p>
            <a:r>
              <a:rPr lang="en-US" sz="1400" b="1" dirty="0"/>
              <a:t>Changing Lifestyles</a:t>
            </a:r>
            <a:r>
              <a:rPr lang="en-US" sz="1400" dirty="0"/>
              <a:t>: Rapid urbanization and modernization have led to a shift towards convenience foods, posing a threat to the preservation and popularity of traditional heritage foods.</a:t>
            </a:r>
          </a:p>
          <a:p>
            <a:r>
              <a:rPr lang="en-US" sz="1400" b="1" dirty="0"/>
              <a:t>Cultural Homogenization: </a:t>
            </a:r>
            <a:r>
              <a:rPr lang="en-US" sz="1400" dirty="0"/>
              <a:t>Globalization and the spread of Western fast food chains may lead to the erosion of traditional culinary practices and the loss of cultural identity. </a:t>
            </a:r>
          </a:p>
          <a:p>
            <a:r>
              <a:rPr lang="en-US" sz="1400" b="1" dirty="0"/>
              <a:t>Food Safety Concerns: </a:t>
            </a:r>
            <a:r>
              <a:rPr lang="en-US" sz="1400" dirty="0"/>
              <a:t>Inadequate food safety standards and hygiene practices in some areas may undermine consumer confidence in traditional foods. </a:t>
            </a:r>
          </a:p>
          <a:p>
            <a:r>
              <a:rPr lang="en-US" sz="1400" b="1" dirty="0"/>
              <a:t>Economic Pressures</a:t>
            </a:r>
            <a:r>
              <a:rPr lang="en-US" sz="1400" dirty="0"/>
              <a:t>: Economic factors such as rising ingredient costs or competition from mass-produced alternatives may challenge the viability of traditional food businesses</a:t>
            </a:r>
            <a:endParaRPr lang="en-IN" sz="1400" dirty="0"/>
          </a:p>
        </p:txBody>
      </p:sp>
    </p:spTree>
    <p:extLst>
      <p:ext uri="{BB962C8B-B14F-4D97-AF65-F5344CB8AC3E}">
        <p14:creationId xmlns:p14="http://schemas.microsoft.com/office/powerpoint/2010/main" val="3473931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E68650-8144-67E8-BFA6-D9674C719BA1}"/>
              </a:ext>
            </a:extLst>
          </p:cNvPr>
          <p:cNvSpPr>
            <a:spLocks noGrp="1"/>
          </p:cNvSpPr>
          <p:nvPr>
            <p:ph type="title"/>
          </p:nvPr>
        </p:nvSpPr>
        <p:spPr>
          <a:xfrm>
            <a:off x="480390" y="159026"/>
            <a:ext cx="8087140" cy="1371600"/>
          </a:xfrm>
        </p:spPr>
        <p:txBody>
          <a:bodyPr>
            <a:normAutofit/>
          </a:bodyPr>
          <a:lstStyle/>
          <a:p>
            <a:r>
              <a:rPr lang="en-US" sz="3600" b="1" dirty="0">
                <a:solidFill>
                  <a:srgbClr val="7030A0"/>
                </a:solidFill>
              </a:rPr>
              <a:t>Part 2: SEO &amp; Keyword Research</a:t>
            </a:r>
            <a:endParaRPr lang="en-IN" sz="3600" b="1" dirty="0">
              <a:solidFill>
                <a:srgbClr val="7030A0"/>
              </a:solidFill>
            </a:endParaRPr>
          </a:p>
        </p:txBody>
      </p:sp>
      <p:sp>
        <p:nvSpPr>
          <p:cNvPr id="11" name="Text Placeholder 10">
            <a:extLst>
              <a:ext uri="{FF2B5EF4-FFF2-40B4-BE49-F238E27FC236}">
                <a16:creationId xmlns:a16="http://schemas.microsoft.com/office/drawing/2014/main" id="{790694F7-3976-C3D4-9C62-F1A0AA4299DE}"/>
              </a:ext>
            </a:extLst>
          </p:cNvPr>
          <p:cNvSpPr>
            <a:spLocks noGrp="1"/>
          </p:cNvSpPr>
          <p:nvPr>
            <p:ph type="body" sz="half" idx="2"/>
          </p:nvPr>
        </p:nvSpPr>
        <p:spPr>
          <a:xfrm>
            <a:off x="864704" y="1689652"/>
            <a:ext cx="10485783" cy="4323522"/>
          </a:xfrm>
        </p:spPr>
        <p:txBody>
          <a:bodyPr>
            <a:normAutofit fontScale="92500" lnSpcReduction="10000"/>
          </a:bodyPr>
          <a:lstStyle/>
          <a:p>
            <a:pPr marL="342900" indent="-342900" algn="l">
              <a:buAutoNum type="arabicPeriod"/>
            </a:pPr>
            <a:r>
              <a:rPr lang="en-US" b="1" dirty="0"/>
              <a:t>SEO Audit: </a:t>
            </a:r>
            <a:r>
              <a:rPr lang="en-US" dirty="0"/>
              <a:t>Conduct a comprehensive audit of the brand's website to identify areas for optimization, including on-page elements, technical issues, and off-page factors</a:t>
            </a:r>
            <a:r>
              <a:rPr lang="en-US" b="1" dirty="0"/>
              <a:t>.</a:t>
            </a:r>
          </a:p>
          <a:p>
            <a:pPr marL="342900" indent="-342900" algn="l">
              <a:buAutoNum type="arabicPeriod"/>
            </a:pPr>
            <a:r>
              <a:rPr lang="en-US" b="1" dirty="0"/>
              <a:t>Keyword Research: </a:t>
            </a:r>
          </a:p>
          <a:p>
            <a:r>
              <a:rPr lang="en-IN" b="1" dirty="0"/>
              <a:t>Define Research Objectives:</a:t>
            </a:r>
            <a:r>
              <a:rPr lang="en-US" b="1" dirty="0"/>
              <a:t> </a:t>
            </a:r>
            <a:r>
              <a:rPr lang="en-US" dirty="0"/>
              <a:t>Determine the goals of the keyword research, such as increasing organic traffic or targeting specific audience segments</a:t>
            </a:r>
            <a:r>
              <a:rPr lang="en-US" b="1" dirty="0"/>
              <a:t>.</a:t>
            </a:r>
          </a:p>
          <a:p>
            <a:r>
              <a:rPr lang="en-US" b="1" dirty="0"/>
              <a:t>Brainstorm Seed Keywords: </a:t>
            </a:r>
            <a:r>
              <a:rPr lang="en-US" dirty="0"/>
              <a:t>Generate initial keyword ideas related to the brand's products, services, and target audience. Utilize Keyword Research Tools: Utilize tools like SEMrush or </a:t>
            </a:r>
            <a:r>
              <a:rPr lang="en-US" dirty="0" err="1"/>
              <a:t>Moz</a:t>
            </a:r>
            <a:r>
              <a:rPr lang="en-US" dirty="0"/>
              <a:t> Keyword Explorer to discover relevant keywords, analyze search volume, competition, and trends.</a:t>
            </a:r>
          </a:p>
          <a:p>
            <a:pPr marL="342900" indent="-342900" algn="l">
              <a:buAutoNum type="arabicPeriod"/>
            </a:pPr>
            <a:r>
              <a:rPr lang="en-US" dirty="0"/>
              <a:t> </a:t>
            </a:r>
            <a:r>
              <a:rPr lang="en-US" b="1" dirty="0"/>
              <a:t>Analyze Competitor Keywords: </a:t>
            </a:r>
            <a:r>
              <a:rPr lang="en-US" dirty="0"/>
              <a:t>Identify keywords that competitors are ranking for and assess their performance and </a:t>
            </a:r>
            <a:r>
              <a:rPr lang="en-US" dirty="0" err="1"/>
              <a:t>relevance.Long</a:t>
            </a:r>
            <a:r>
              <a:rPr lang="en-US" dirty="0"/>
              <a:t>-tail Keyword Exploration: Explore specific, longer phrases that align with the research objectives and have lower competition but higher conversion potential</a:t>
            </a:r>
            <a:r>
              <a:rPr lang="en-US" b="1" dirty="0"/>
              <a:t>.</a:t>
            </a:r>
          </a:p>
          <a:p>
            <a:pPr marL="342900" indent="-342900" algn="l">
              <a:buAutoNum type="arabicPeriod"/>
            </a:pPr>
            <a:r>
              <a:rPr lang="en-US" b="1" dirty="0"/>
              <a:t>On-page Optimization: </a:t>
            </a:r>
            <a:r>
              <a:rPr lang="en-US" dirty="0"/>
              <a:t>Meta Tag Optimization: Optimize meta tags, including title tags and meta descriptions, to include relevant keywords and attract clicks from search engine users. Content Optimization: Ensure that website content is optimized for target keywords, providing valuable and relevant information to users while incorporating keywords naturally.</a:t>
            </a:r>
            <a:endParaRPr lang="en-IN" dirty="0"/>
          </a:p>
        </p:txBody>
      </p:sp>
    </p:spTree>
    <p:extLst>
      <p:ext uri="{BB962C8B-B14F-4D97-AF65-F5344CB8AC3E}">
        <p14:creationId xmlns:p14="http://schemas.microsoft.com/office/powerpoint/2010/main" val="2288665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B46D7B9-89AE-C068-9BCB-5D45D755A35F}"/>
              </a:ext>
            </a:extLst>
          </p:cNvPr>
          <p:cNvSpPr>
            <a:spLocks noGrp="1"/>
          </p:cNvSpPr>
          <p:nvPr>
            <p:ph type="body" sz="half" idx="2"/>
          </p:nvPr>
        </p:nvSpPr>
        <p:spPr>
          <a:xfrm>
            <a:off x="971695" y="3165980"/>
            <a:ext cx="5657705" cy="1900355"/>
          </a:xfrm>
        </p:spPr>
        <p:txBody>
          <a:bodyPr>
            <a:normAutofit fontScale="92500"/>
          </a:bodyPr>
          <a:lstStyle/>
          <a:p>
            <a:pPr marL="342900" indent="-342900" algn="l" rtl="0">
              <a:spcBef>
                <a:spcPts val="0"/>
              </a:spcBef>
              <a:spcAft>
                <a:spcPts val="0"/>
              </a:spcAft>
              <a:buFont typeface="Wingdings" panose="05000000000000000000" pitchFamily="2" charset="2"/>
              <a:buChar char="Ø"/>
            </a:pPr>
            <a:r>
              <a:rPr lang="en-US" sz="2400" b="0" i="0" u="none" strike="noStrike" dirty="0">
                <a:solidFill>
                  <a:srgbClr val="233A44"/>
                </a:solidFill>
                <a:effectLst/>
                <a:latin typeface="Lexend"/>
              </a:rPr>
              <a:t>The website has a fair SEO score </a:t>
            </a:r>
            <a:r>
              <a:rPr lang="en-US" sz="2400" dirty="0"/>
              <a:t> </a:t>
            </a:r>
            <a:r>
              <a:rPr lang="en-US" sz="2400" b="0" i="0" u="none" strike="noStrike" dirty="0">
                <a:solidFill>
                  <a:srgbClr val="233A44"/>
                </a:solidFill>
                <a:effectLst/>
                <a:latin typeface="Lexend"/>
              </a:rPr>
              <a:t>however it can be improved in certain aspects such as link building &amp; Usability.</a:t>
            </a:r>
            <a:endParaRPr lang="en-US" sz="2400" b="0" dirty="0">
              <a:effectLst/>
            </a:endParaRPr>
          </a:p>
          <a:p>
            <a:br>
              <a:rPr lang="en-US" dirty="0"/>
            </a:br>
            <a:endParaRPr lang="en-IN" dirty="0"/>
          </a:p>
        </p:txBody>
      </p:sp>
      <p:sp>
        <p:nvSpPr>
          <p:cNvPr id="9" name="AutoShape 4">
            <a:extLst>
              <a:ext uri="{FF2B5EF4-FFF2-40B4-BE49-F238E27FC236}">
                <a16:creationId xmlns:a16="http://schemas.microsoft.com/office/drawing/2014/main" id="{0F7130AE-C7C7-4967-0B13-46DF5135D089}"/>
              </a:ext>
            </a:extLst>
          </p:cNvPr>
          <p:cNvSpPr>
            <a:spLocks noGrp="1" noChangeAspect="1" noChangeArrowheads="1"/>
          </p:cNvSpPr>
          <p:nvPr>
            <p:ph type="title"/>
          </p:nvPr>
        </p:nvSpPr>
        <p:spPr bwMode="auto">
          <a:xfrm>
            <a:off x="558340" y="1794380"/>
            <a:ext cx="6241816" cy="137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IN" sz="4400" b="1" i="0" u="sng" dirty="0">
                <a:solidFill>
                  <a:srgbClr val="233A44"/>
                </a:solidFill>
                <a:effectLst/>
                <a:latin typeface="Calibri" panose="020F0502020204030204" pitchFamily="34" charset="0"/>
              </a:rPr>
              <a:t>SEO AUDIT</a:t>
            </a:r>
            <a:endParaRPr lang="en-IN" sz="4400" dirty="0"/>
          </a:p>
        </p:txBody>
      </p:sp>
      <p:pic>
        <p:nvPicPr>
          <p:cNvPr id="2" name="Picture 1">
            <a:extLst>
              <a:ext uri="{FF2B5EF4-FFF2-40B4-BE49-F238E27FC236}">
                <a16:creationId xmlns:a16="http://schemas.microsoft.com/office/drawing/2014/main" id="{B10C1D96-7A8C-EFE1-39FC-87A7F65DAD64}"/>
              </a:ext>
            </a:extLst>
          </p:cNvPr>
          <p:cNvPicPr/>
          <p:nvPr/>
        </p:nvPicPr>
        <p:blipFill>
          <a:blip r:embed="rId2"/>
          <a:stretch>
            <a:fillRect/>
          </a:stretch>
        </p:blipFill>
        <p:spPr>
          <a:xfrm>
            <a:off x="7042755" y="1043222"/>
            <a:ext cx="3598382" cy="4880500"/>
          </a:xfrm>
          <a:prstGeom prst="rect">
            <a:avLst/>
          </a:prstGeom>
        </p:spPr>
      </p:pic>
    </p:spTree>
    <p:extLst>
      <p:ext uri="{BB962C8B-B14F-4D97-AF65-F5344CB8AC3E}">
        <p14:creationId xmlns:p14="http://schemas.microsoft.com/office/powerpoint/2010/main" val="339291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B555B-B98A-DF83-D72E-F98B78A8F6FD}"/>
              </a:ext>
            </a:extLst>
          </p:cNvPr>
          <p:cNvSpPr>
            <a:spLocks noGrp="1"/>
          </p:cNvSpPr>
          <p:nvPr>
            <p:ph type="title"/>
          </p:nvPr>
        </p:nvSpPr>
        <p:spPr>
          <a:xfrm>
            <a:off x="4962938" y="1277545"/>
            <a:ext cx="6241816" cy="1371600"/>
          </a:xfrm>
        </p:spPr>
        <p:txBody>
          <a:bodyPr>
            <a:normAutofit/>
          </a:bodyPr>
          <a:lstStyle/>
          <a:p>
            <a:r>
              <a:rPr lang="en-IN" sz="4400" b="1" i="0" u="sng" dirty="0">
                <a:solidFill>
                  <a:srgbClr val="00796B"/>
                </a:solidFill>
                <a:effectLst/>
                <a:latin typeface="Calibri" panose="020F0502020204030204" pitchFamily="34" charset="0"/>
              </a:rPr>
              <a:t>SEO AUDIT</a:t>
            </a:r>
            <a:endParaRPr lang="en-IN" sz="4400" dirty="0"/>
          </a:p>
        </p:txBody>
      </p:sp>
      <p:sp>
        <p:nvSpPr>
          <p:cNvPr id="4" name="Text Placeholder 3">
            <a:extLst>
              <a:ext uri="{FF2B5EF4-FFF2-40B4-BE49-F238E27FC236}">
                <a16:creationId xmlns:a16="http://schemas.microsoft.com/office/drawing/2014/main" id="{AC2FDC45-591D-826F-BAB4-7F21BFB15F1A}"/>
              </a:ext>
            </a:extLst>
          </p:cNvPr>
          <p:cNvSpPr>
            <a:spLocks noGrp="1"/>
          </p:cNvSpPr>
          <p:nvPr>
            <p:ph type="body" sz="half" idx="2"/>
          </p:nvPr>
        </p:nvSpPr>
        <p:spPr>
          <a:xfrm>
            <a:off x="5611190" y="2994995"/>
            <a:ext cx="6082749" cy="2539815"/>
          </a:xfrm>
        </p:spPr>
        <p:txBody>
          <a:bodyPr>
            <a:normAutofit fontScale="55000" lnSpcReduction="20000"/>
          </a:bodyPr>
          <a:lstStyle/>
          <a:p>
            <a:pPr algn="l" rtl="0">
              <a:spcBef>
                <a:spcPts val="0"/>
              </a:spcBef>
              <a:spcAft>
                <a:spcPts val="0"/>
              </a:spcAft>
            </a:pPr>
            <a:r>
              <a:rPr lang="en-US" sz="3800" b="0" i="0" u="none" strike="noStrike" dirty="0">
                <a:solidFill>
                  <a:srgbClr val="233A44"/>
                </a:solidFill>
                <a:effectLst/>
                <a:latin typeface="Lexend"/>
              </a:rPr>
              <a:t>Here are some points of how the website can </a:t>
            </a:r>
            <a:endParaRPr lang="en-US" sz="3800" b="0" dirty="0">
              <a:effectLst/>
            </a:endParaRPr>
          </a:p>
          <a:p>
            <a:pPr algn="l" rtl="0">
              <a:spcBef>
                <a:spcPts val="0"/>
              </a:spcBef>
              <a:spcAft>
                <a:spcPts val="0"/>
              </a:spcAft>
            </a:pPr>
            <a:r>
              <a:rPr lang="en-US" sz="3800" b="0" i="0" u="none" strike="noStrike" dirty="0">
                <a:solidFill>
                  <a:srgbClr val="233A44"/>
                </a:solidFill>
                <a:effectLst/>
                <a:latin typeface="Lexend"/>
              </a:rPr>
              <a:t>improve its SEO </a:t>
            </a:r>
            <a:endParaRPr lang="en-US" sz="3800" b="0" dirty="0">
              <a:effectLst/>
            </a:endParaRPr>
          </a:p>
          <a:p>
            <a:pPr algn="l" rtl="0">
              <a:spcBef>
                <a:spcPts val="0"/>
              </a:spcBef>
              <a:spcAft>
                <a:spcPts val="0"/>
              </a:spcAft>
            </a:pPr>
            <a:br>
              <a:rPr lang="en-US" sz="3800" b="0" dirty="0">
                <a:effectLst/>
              </a:rPr>
            </a:br>
            <a:r>
              <a:rPr lang="en-US" sz="3800" b="0" i="0" u="none" strike="noStrike" dirty="0">
                <a:solidFill>
                  <a:srgbClr val="233A44"/>
                </a:solidFill>
                <a:effectLst/>
                <a:latin typeface="Lexend"/>
              </a:rPr>
              <a:t>●  </a:t>
            </a:r>
            <a:r>
              <a:rPr lang="en-US" sz="3800" b="0" i="0" u="none" strike="noStrike" dirty="0" err="1">
                <a:solidFill>
                  <a:srgbClr val="233A44"/>
                </a:solidFill>
                <a:effectLst/>
                <a:latin typeface="Lexend"/>
              </a:rPr>
              <a:t>Optimise</a:t>
            </a:r>
            <a:r>
              <a:rPr lang="en-US" sz="3800" b="0" i="0" u="none" strike="noStrike" dirty="0">
                <a:solidFill>
                  <a:srgbClr val="233A44"/>
                </a:solidFill>
                <a:effectLst/>
                <a:latin typeface="Lexend"/>
              </a:rPr>
              <a:t> images &amp; other assets by </a:t>
            </a:r>
            <a:endParaRPr lang="en-US" sz="3800" b="0" dirty="0">
              <a:effectLst/>
            </a:endParaRPr>
          </a:p>
          <a:p>
            <a:pPr algn="l" rtl="0">
              <a:spcBef>
                <a:spcPts val="0"/>
              </a:spcBef>
              <a:spcAft>
                <a:spcPts val="0"/>
              </a:spcAft>
            </a:pPr>
            <a:r>
              <a:rPr lang="en-US" sz="3800" b="0" i="0" u="none" strike="noStrike" dirty="0">
                <a:solidFill>
                  <a:srgbClr val="233A44"/>
                </a:solidFill>
                <a:effectLst/>
                <a:latin typeface="Lexend"/>
              </a:rPr>
              <a:t>compressing them</a:t>
            </a:r>
            <a:endParaRPr lang="en-US" sz="3800" b="0" dirty="0">
              <a:effectLst/>
            </a:endParaRPr>
          </a:p>
          <a:p>
            <a:pPr algn="l" rtl="0">
              <a:spcBef>
                <a:spcPts val="0"/>
              </a:spcBef>
              <a:spcAft>
                <a:spcPts val="0"/>
              </a:spcAft>
            </a:pPr>
            <a:r>
              <a:rPr lang="en-US" sz="3800" b="0" i="0" u="none" strike="noStrike" dirty="0">
                <a:solidFill>
                  <a:srgbClr val="233A44"/>
                </a:solidFill>
                <a:effectLst/>
                <a:latin typeface="Lexend"/>
              </a:rPr>
              <a:t>●  Remove duplicate H1 Tags</a:t>
            </a:r>
            <a:endParaRPr lang="en-US" sz="3800" b="0" dirty="0">
              <a:effectLst/>
            </a:endParaRPr>
          </a:p>
          <a:p>
            <a:pPr algn="l" rtl="0">
              <a:spcBef>
                <a:spcPts val="0"/>
              </a:spcBef>
              <a:spcAft>
                <a:spcPts val="0"/>
              </a:spcAft>
            </a:pPr>
            <a:r>
              <a:rPr lang="en-US" sz="3800" b="0" i="0" u="none" strike="noStrike" dirty="0">
                <a:solidFill>
                  <a:srgbClr val="233A44"/>
                </a:solidFill>
                <a:effectLst/>
                <a:latin typeface="Lexend"/>
              </a:rPr>
              <a:t>●  Start with off page activities such as link </a:t>
            </a:r>
            <a:endParaRPr lang="en-US" sz="3800" b="0" dirty="0">
              <a:effectLst/>
            </a:endParaRPr>
          </a:p>
          <a:p>
            <a:pPr algn="l" rtl="0">
              <a:spcBef>
                <a:spcPts val="0"/>
              </a:spcBef>
              <a:spcAft>
                <a:spcPts val="0"/>
              </a:spcAft>
            </a:pPr>
            <a:r>
              <a:rPr lang="en-US" sz="3800" b="0" i="0" u="none" strike="noStrike" dirty="0">
                <a:solidFill>
                  <a:srgbClr val="233A44"/>
                </a:solidFill>
                <a:effectLst/>
                <a:latin typeface="Lexend"/>
              </a:rPr>
              <a:t>building.</a:t>
            </a:r>
            <a:endParaRPr lang="en-US" sz="3800" b="0" dirty="0">
              <a:effectLst/>
            </a:endParaRPr>
          </a:p>
          <a:p>
            <a:br>
              <a:rPr lang="en-US" sz="2000" dirty="0"/>
            </a:br>
            <a:endParaRPr lang="en-IN" sz="2000" dirty="0"/>
          </a:p>
        </p:txBody>
      </p:sp>
      <p:sp>
        <p:nvSpPr>
          <p:cNvPr id="6" name="AutoShape 4">
            <a:extLst>
              <a:ext uri="{FF2B5EF4-FFF2-40B4-BE49-F238E27FC236}">
                <a16:creationId xmlns:a16="http://schemas.microsoft.com/office/drawing/2014/main" id="{F8198EB4-A25A-264C-EB3C-D3BD51AED4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a:extLst>
              <a:ext uri="{FF2B5EF4-FFF2-40B4-BE49-F238E27FC236}">
                <a16:creationId xmlns:a16="http://schemas.microsoft.com/office/drawing/2014/main" id="{18D712BF-340A-29CD-5EEE-D6AB7E7FD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270" y="759376"/>
            <a:ext cx="3816626" cy="533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792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8CD7-906F-6A72-88DA-C9E68103686C}"/>
              </a:ext>
            </a:extLst>
          </p:cNvPr>
          <p:cNvSpPr>
            <a:spLocks noGrp="1"/>
          </p:cNvSpPr>
          <p:nvPr>
            <p:ph type="title"/>
          </p:nvPr>
        </p:nvSpPr>
        <p:spPr>
          <a:xfrm>
            <a:off x="1295399" y="677332"/>
            <a:ext cx="6241816" cy="1371600"/>
          </a:xfrm>
        </p:spPr>
        <p:txBody>
          <a:bodyPr>
            <a:normAutofit/>
          </a:bodyPr>
          <a:lstStyle/>
          <a:p>
            <a:r>
              <a:rPr lang="en-IN" sz="4400" b="1" i="0" u="sng" dirty="0">
                <a:solidFill>
                  <a:srgbClr val="233A44"/>
                </a:solidFill>
                <a:effectLst/>
                <a:latin typeface="Calibri" panose="020F0502020204030204" pitchFamily="34" charset="0"/>
              </a:rPr>
              <a:t>Keyword Research</a:t>
            </a:r>
            <a:r>
              <a:rPr lang="en-IN" sz="4400" b="0" i="0" u="none" strike="noStrike" dirty="0">
                <a:solidFill>
                  <a:srgbClr val="233A44"/>
                </a:solidFill>
                <a:effectLst/>
                <a:latin typeface="Calibri" panose="020F0502020204030204" pitchFamily="34" charset="0"/>
              </a:rPr>
              <a:t> </a:t>
            </a:r>
            <a:endParaRPr lang="en-IN" sz="4400" dirty="0"/>
          </a:p>
        </p:txBody>
      </p:sp>
      <p:sp>
        <p:nvSpPr>
          <p:cNvPr id="4" name="Text Placeholder 3">
            <a:extLst>
              <a:ext uri="{FF2B5EF4-FFF2-40B4-BE49-F238E27FC236}">
                <a16:creationId xmlns:a16="http://schemas.microsoft.com/office/drawing/2014/main" id="{0E3EE49F-4569-C666-0DE3-2C58606718FB}"/>
              </a:ext>
            </a:extLst>
          </p:cNvPr>
          <p:cNvSpPr>
            <a:spLocks noGrp="1"/>
          </p:cNvSpPr>
          <p:nvPr>
            <p:ph type="body" sz="half" idx="2"/>
          </p:nvPr>
        </p:nvSpPr>
        <p:spPr>
          <a:xfrm>
            <a:off x="1346210" y="2197100"/>
            <a:ext cx="6241816" cy="4343400"/>
          </a:xfrm>
        </p:spPr>
        <p:txBody>
          <a:bodyPr>
            <a:normAutofit fontScale="40000" lnSpcReduction="20000"/>
          </a:bodyPr>
          <a:lstStyle/>
          <a:p>
            <a:pPr rtl="0">
              <a:spcBef>
                <a:spcPts val="0"/>
              </a:spcBef>
              <a:spcAft>
                <a:spcPts val="0"/>
              </a:spcAft>
            </a:pPr>
            <a:r>
              <a:rPr lang="en-US" sz="7200" b="0" i="0" u="none" strike="noStrike" dirty="0">
                <a:solidFill>
                  <a:srgbClr val="233A44"/>
                </a:solidFill>
                <a:effectLst/>
                <a:latin typeface="Lexend"/>
              </a:rPr>
              <a:t>Keyword Objective: AMUL</a:t>
            </a:r>
          </a:p>
          <a:p>
            <a:pPr marL="857250" indent="-857250" rtl="0">
              <a:spcBef>
                <a:spcPts val="0"/>
              </a:spcBef>
              <a:spcAft>
                <a:spcPts val="0"/>
              </a:spcAft>
              <a:buFont typeface="Wingdings" panose="05000000000000000000" pitchFamily="2" charset="2"/>
              <a:buChar char="Ø"/>
            </a:pPr>
            <a:r>
              <a:rPr lang="en-US" sz="7200" b="1" i="0" u="none" strike="noStrike" dirty="0">
                <a:solidFill>
                  <a:srgbClr val="233A44"/>
                </a:solidFill>
                <a:effectLst/>
                <a:latin typeface="Lexend"/>
              </a:rPr>
              <a:t> Amul </a:t>
            </a:r>
            <a:endParaRPr lang="en-US" sz="7200" b="1" dirty="0">
              <a:effectLst/>
            </a:endParaRPr>
          </a:p>
          <a:p>
            <a:pPr algn="l" rtl="0" fontAlgn="base">
              <a:spcBef>
                <a:spcPts val="0"/>
              </a:spcBef>
              <a:spcAft>
                <a:spcPts val="0"/>
              </a:spcAft>
              <a:buFont typeface="Arial" panose="020B0604020202020204" pitchFamily="34" charset="0"/>
              <a:buChar char="•"/>
            </a:pPr>
            <a:r>
              <a:rPr lang="en-US" sz="7200" b="0" i="0" u="none" strike="noStrike" dirty="0">
                <a:solidFill>
                  <a:srgbClr val="233A44"/>
                </a:solidFill>
                <a:effectLst/>
                <a:latin typeface="Lexend"/>
              </a:rPr>
              <a:t>Milk and cream</a:t>
            </a:r>
          </a:p>
          <a:p>
            <a:pPr algn="l" rtl="0" fontAlgn="base">
              <a:spcBef>
                <a:spcPts val="0"/>
              </a:spcBef>
              <a:spcAft>
                <a:spcPts val="0"/>
              </a:spcAft>
              <a:buFont typeface="Arial" panose="020B0604020202020204" pitchFamily="34" charset="0"/>
              <a:buChar char="•"/>
            </a:pPr>
            <a:r>
              <a:rPr lang="en-US" sz="7200" b="0" i="0" u="none" strike="noStrike" dirty="0">
                <a:solidFill>
                  <a:srgbClr val="233A44"/>
                </a:solidFill>
                <a:effectLst/>
                <a:latin typeface="Lexend"/>
              </a:rPr>
              <a:t>Ghee and butter</a:t>
            </a:r>
          </a:p>
          <a:p>
            <a:pPr algn="l" rtl="0" fontAlgn="base">
              <a:spcBef>
                <a:spcPts val="0"/>
              </a:spcBef>
              <a:spcAft>
                <a:spcPts val="0"/>
              </a:spcAft>
              <a:buFont typeface="Arial" panose="020B0604020202020204" pitchFamily="34" charset="0"/>
              <a:buChar char="•"/>
            </a:pPr>
            <a:r>
              <a:rPr lang="en-US" sz="7200" b="0" i="0" u="none" strike="noStrike" dirty="0">
                <a:solidFill>
                  <a:srgbClr val="233A44"/>
                </a:solidFill>
                <a:effectLst/>
                <a:latin typeface="Lexend"/>
              </a:rPr>
              <a:t>Yogurt and cheese</a:t>
            </a:r>
          </a:p>
          <a:p>
            <a:pPr algn="l" rtl="0" fontAlgn="base">
              <a:spcBef>
                <a:spcPts val="0"/>
              </a:spcBef>
              <a:spcAft>
                <a:spcPts val="0"/>
              </a:spcAft>
              <a:buFont typeface="Arial" panose="020B0604020202020204" pitchFamily="34" charset="0"/>
              <a:buChar char="•"/>
            </a:pPr>
            <a:r>
              <a:rPr lang="en-US" sz="7200" b="0" i="0" u="none" strike="noStrike" dirty="0">
                <a:solidFill>
                  <a:srgbClr val="233A44"/>
                </a:solidFill>
                <a:effectLst/>
                <a:latin typeface="Lexend"/>
              </a:rPr>
              <a:t>Ice cream and desserts      </a:t>
            </a:r>
            <a:endParaRPr lang="en-US" sz="7200" b="0" dirty="0">
              <a:effectLst/>
            </a:endParaRPr>
          </a:p>
          <a:p>
            <a:pPr rtl="0">
              <a:spcBef>
                <a:spcPts val="0"/>
              </a:spcBef>
              <a:spcAft>
                <a:spcPts val="0"/>
              </a:spcAft>
            </a:pPr>
            <a:r>
              <a:rPr lang="en-US" sz="7200" b="0" i="0" u="none" strike="noStrike" dirty="0">
                <a:solidFill>
                  <a:srgbClr val="233A44"/>
                </a:solidFill>
                <a:effectLst/>
                <a:latin typeface="Lexend"/>
              </a:rPr>
              <a:t>     We can use these 4 as primary keywords since </a:t>
            </a:r>
            <a:endParaRPr lang="en-US" sz="7200" b="0" dirty="0">
              <a:effectLst/>
            </a:endParaRPr>
          </a:p>
          <a:p>
            <a:pPr rtl="0">
              <a:spcBef>
                <a:spcPts val="0"/>
              </a:spcBef>
              <a:spcAft>
                <a:spcPts val="0"/>
              </a:spcAft>
            </a:pPr>
            <a:r>
              <a:rPr lang="en-US" sz="7200" b="0" i="0" u="none" strike="noStrike" dirty="0">
                <a:solidFill>
                  <a:srgbClr val="233A44"/>
                </a:solidFill>
                <a:effectLst/>
                <a:latin typeface="Lexend"/>
              </a:rPr>
              <a:t>they have decent volumes and are relevant to </a:t>
            </a:r>
            <a:endParaRPr lang="en-US" sz="7200" b="0" dirty="0">
              <a:effectLst/>
            </a:endParaRPr>
          </a:p>
          <a:p>
            <a:pPr rtl="0">
              <a:spcBef>
                <a:spcPts val="0"/>
              </a:spcBef>
              <a:spcAft>
                <a:spcPts val="0"/>
              </a:spcAft>
            </a:pPr>
            <a:r>
              <a:rPr lang="en-US" sz="7200" b="0" i="0" u="none" strike="noStrike" dirty="0">
                <a:solidFill>
                  <a:srgbClr val="233A44"/>
                </a:solidFill>
                <a:effectLst/>
                <a:latin typeface="Lexend"/>
              </a:rPr>
              <a:t>the brands products.</a:t>
            </a:r>
            <a:endParaRPr lang="en-US" sz="7200" b="0" dirty="0">
              <a:effectLst/>
            </a:endParaRPr>
          </a:p>
          <a:p>
            <a:br>
              <a:rPr lang="en-US" dirty="0"/>
            </a:br>
            <a:endParaRPr lang="en-IN" dirty="0"/>
          </a:p>
        </p:txBody>
      </p:sp>
      <p:pic>
        <p:nvPicPr>
          <p:cNvPr id="3074" name="Picture 2">
            <a:extLst>
              <a:ext uri="{FF2B5EF4-FFF2-40B4-BE49-F238E27FC236}">
                <a16:creationId xmlns:a16="http://schemas.microsoft.com/office/drawing/2014/main" id="{57DC8BBA-FB1E-5566-47B7-540B06A3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4882" y="800100"/>
            <a:ext cx="3171719"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279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D8D3-3FFA-5F4E-B2AF-C2234CA2E9D1}"/>
              </a:ext>
            </a:extLst>
          </p:cNvPr>
          <p:cNvSpPr>
            <a:spLocks noGrp="1"/>
          </p:cNvSpPr>
          <p:nvPr>
            <p:ph type="title"/>
          </p:nvPr>
        </p:nvSpPr>
        <p:spPr/>
        <p:txBody>
          <a:bodyPr>
            <a:normAutofit/>
          </a:bodyPr>
          <a:lstStyle/>
          <a:p>
            <a:r>
              <a:rPr lang="en-IN" b="1" i="0" u="sng" dirty="0">
                <a:solidFill>
                  <a:srgbClr val="C4A15A"/>
                </a:solidFill>
                <a:effectLst/>
                <a:latin typeface="Calibri" panose="020F0502020204030204" pitchFamily="34" charset="0"/>
              </a:rPr>
              <a:t>On Page Optimisation</a:t>
            </a:r>
            <a:endParaRPr lang="en-IN" dirty="0"/>
          </a:p>
        </p:txBody>
      </p:sp>
      <p:sp>
        <p:nvSpPr>
          <p:cNvPr id="3" name="Content Placeholder 2">
            <a:extLst>
              <a:ext uri="{FF2B5EF4-FFF2-40B4-BE49-F238E27FC236}">
                <a16:creationId xmlns:a16="http://schemas.microsoft.com/office/drawing/2014/main" id="{76EA0E84-50E0-0CBB-52BF-84827B8D18D0}"/>
              </a:ext>
            </a:extLst>
          </p:cNvPr>
          <p:cNvSpPr>
            <a:spLocks noGrp="1"/>
          </p:cNvSpPr>
          <p:nvPr>
            <p:ph idx="1"/>
          </p:nvPr>
        </p:nvSpPr>
        <p:spPr/>
        <p:txBody>
          <a:bodyPr/>
          <a:lstStyle/>
          <a:p>
            <a:pPr rtl="0">
              <a:spcBef>
                <a:spcPts val="0"/>
              </a:spcBef>
              <a:spcAft>
                <a:spcPts val="0"/>
              </a:spcAft>
              <a:buFont typeface="Wingdings" panose="05000000000000000000" pitchFamily="2" charset="2"/>
              <a:buChar char="Ø"/>
            </a:pPr>
            <a:r>
              <a:rPr lang="en-IN" b="1" i="0" u="none" strike="noStrike" dirty="0">
                <a:solidFill>
                  <a:srgbClr val="233A44"/>
                </a:solidFill>
                <a:effectLst/>
                <a:latin typeface="Calibri" panose="020F0502020204030204" pitchFamily="34" charset="0"/>
              </a:rPr>
              <a:t>Focus Key (Keyword):</a:t>
            </a:r>
            <a:r>
              <a:rPr lang="en-IN" b="0" i="0" u="none" strike="noStrike" dirty="0">
                <a:solidFill>
                  <a:srgbClr val="233A44"/>
                </a:solidFill>
                <a:effectLst/>
                <a:latin typeface="Calibri" panose="020F0502020204030204" pitchFamily="34" charset="0"/>
              </a:rPr>
              <a:t> Amul dairy products</a:t>
            </a:r>
          </a:p>
          <a:p>
            <a:pPr marL="0" indent="0" rtl="0">
              <a:spcBef>
                <a:spcPts val="0"/>
              </a:spcBef>
              <a:spcAft>
                <a:spcPts val="0"/>
              </a:spcAft>
              <a:buNone/>
            </a:pPr>
            <a:endParaRPr lang="en-IN" i="0" u="none" strike="noStrike" dirty="0">
              <a:solidFill>
                <a:srgbClr val="233A44"/>
              </a:solidFill>
              <a:latin typeface="Calibri" panose="020F0502020204030204" pitchFamily="34" charset="0"/>
            </a:endParaRPr>
          </a:p>
          <a:p>
            <a:pPr rtl="0">
              <a:spcBef>
                <a:spcPts val="0"/>
              </a:spcBef>
              <a:spcAft>
                <a:spcPts val="0"/>
              </a:spcAft>
            </a:pPr>
            <a:r>
              <a:rPr lang="en-IN" b="1" i="0" u="none" strike="noStrike" dirty="0">
                <a:solidFill>
                  <a:srgbClr val="233A44"/>
                </a:solidFill>
                <a:effectLst/>
                <a:latin typeface="Calibri" panose="020F0502020204030204" pitchFamily="34" charset="0"/>
              </a:rPr>
              <a:t>Meta Title:</a:t>
            </a:r>
            <a:r>
              <a:rPr lang="en-IN" b="0" i="0" u="none" strike="noStrike" dirty="0">
                <a:solidFill>
                  <a:srgbClr val="233A44"/>
                </a:solidFill>
                <a:effectLst/>
                <a:latin typeface="Calibri" panose="020F0502020204030204" pitchFamily="34" charset="0"/>
              </a:rPr>
              <a:t> Amul Dairy </a:t>
            </a:r>
            <a:endParaRPr lang="en-IN" i="0" u="none" strike="noStrike" dirty="0">
              <a:solidFill>
                <a:srgbClr val="233A44"/>
              </a:solidFill>
              <a:latin typeface="Calibri" panose="020F0502020204030204" pitchFamily="34" charset="0"/>
            </a:endParaRPr>
          </a:p>
          <a:p>
            <a:pPr rtl="0">
              <a:spcBef>
                <a:spcPts val="0"/>
              </a:spcBef>
              <a:spcAft>
                <a:spcPts val="0"/>
              </a:spcAft>
            </a:pPr>
            <a:r>
              <a:rPr lang="en-IN" b="1" i="0" u="none" strike="noStrike" dirty="0" err="1">
                <a:solidFill>
                  <a:srgbClr val="233A44"/>
                </a:solidFill>
                <a:effectLst/>
                <a:latin typeface="Calibri" panose="020F0502020204030204" pitchFamily="34" charset="0"/>
              </a:rPr>
              <a:t>Products:</a:t>
            </a:r>
            <a:r>
              <a:rPr lang="en-IN" b="0" i="0" u="none" strike="noStrike" dirty="0" err="1">
                <a:solidFill>
                  <a:srgbClr val="233A44"/>
                </a:solidFill>
                <a:effectLst/>
                <a:latin typeface="Calibri" panose="020F0502020204030204" pitchFamily="34" charset="0"/>
              </a:rPr>
              <a:t>Quality</a:t>
            </a:r>
            <a:r>
              <a:rPr lang="en-IN" b="0" i="0" u="none" strike="noStrike" dirty="0">
                <a:solidFill>
                  <a:srgbClr val="233A44"/>
                </a:solidFill>
                <a:effectLst/>
                <a:latin typeface="Calibri" panose="020F0502020204030204" pitchFamily="34" charset="0"/>
              </a:rPr>
              <a:t> Milk, Cheese, Butter &amp; More | Amul India</a:t>
            </a:r>
            <a:endParaRPr lang="en-IN" i="0" u="none" strike="noStrike" dirty="0">
              <a:solidFill>
                <a:srgbClr val="233A44"/>
              </a:solidFill>
              <a:latin typeface="Calibri" panose="020F0502020204030204" pitchFamily="34" charset="0"/>
            </a:endParaRPr>
          </a:p>
          <a:p>
            <a:pPr rtl="0">
              <a:spcBef>
                <a:spcPts val="0"/>
              </a:spcBef>
              <a:spcAft>
                <a:spcPts val="0"/>
              </a:spcAft>
            </a:pPr>
            <a:r>
              <a:rPr lang="en-IN" b="1" i="0" u="none" strike="noStrike" dirty="0">
                <a:solidFill>
                  <a:srgbClr val="233A44"/>
                </a:solidFill>
                <a:effectLst/>
                <a:latin typeface="Calibri" panose="020F0502020204030204" pitchFamily="34" charset="0"/>
              </a:rPr>
              <a:t>Meta Description: </a:t>
            </a:r>
            <a:r>
              <a:rPr lang="en-IN" b="0" i="0" u="none" strike="noStrike" dirty="0">
                <a:solidFill>
                  <a:srgbClr val="233A44"/>
                </a:solidFill>
                <a:effectLst/>
                <a:latin typeface="Calibri" panose="020F0502020204030204" pitchFamily="34" charset="0"/>
              </a:rPr>
              <a:t>Discover a wide range of high-quality dairy products from Amul. From fresh milk to delicious cheese and creamy butter, Amul offers nutritious options for your family. Explore our dairy range now</a:t>
            </a:r>
          </a:p>
          <a:p>
            <a:endParaRPr lang="en-IN" dirty="0"/>
          </a:p>
        </p:txBody>
      </p:sp>
    </p:spTree>
    <p:extLst>
      <p:ext uri="{BB962C8B-B14F-4D97-AF65-F5344CB8AC3E}">
        <p14:creationId xmlns:p14="http://schemas.microsoft.com/office/powerpoint/2010/main" val="4125147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9A0F-4316-38F7-8720-4C2875DB0080}"/>
              </a:ext>
            </a:extLst>
          </p:cNvPr>
          <p:cNvSpPr>
            <a:spLocks noGrp="1"/>
          </p:cNvSpPr>
          <p:nvPr>
            <p:ph type="title"/>
          </p:nvPr>
        </p:nvSpPr>
        <p:spPr>
          <a:xfrm>
            <a:off x="355598" y="486832"/>
            <a:ext cx="10147302" cy="1371600"/>
          </a:xfrm>
        </p:spPr>
        <p:txBody>
          <a:bodyPr>
            <a:normAutofit/>
          </a:bodyPr>
          <a:lstStyle/>
          <a:p>
            <a:pPr rtl="0">
              <a:spcBef>
                <a:spcPts val="0"/>
              </a:spcBef>
              <a:spcAft>
                <a:spcPts val="0"/>
              </a:spcAft>
            </a:pPr>
            <a:r>
              <a:rPr lang="en-IN" sz="3600" b="1" i="0" u="sng" dirty="0">
                <a:solidFill>
                  <a:schemeClr val="accent4">
                    <a:lumMod val="75000"/>
                  </a:schemeClr>
                </a:solidFill>
                <a:effectLst/>
                <a:latin typeface="Calibri" panose="020F0502020204030204" pitchFamily="34" charset="0"/>
              </a:rPr>
              <a:t>On Page Optimization (Content Optimization)</a:t>
            </a:r>
            <a:br>
              <a:rPr lang="en-IN" b="0" dirty="0">
                <a:effectLst/>
              </a:rPr>
            </a:br>
            <a:endParaRPr lang="en-IN" dirty="0"/>
          </a:p>
        </p:txBody>
      </p:sp>
      <p:sp>
        <p:nvSpPr>
          <p:cNvPr id="4" name="Text Placeholder 3">
            <a:extLst>
              <a:ext uri="{FF2B5EF4-FFF2-40B4-BE49-F238E27FC236}">
                <a16:creationId xmlns:a16="http://schemas.microsoft.com/office/drawing/2014/main" id="{501773F3-1D70-45D3-FF1F-868A4934C46B}"/>
              </a:ext>
            </a:extLst>
          </p:cNvPr>
          <p:cNvSpPr>
            <a:spLocks noGrp="1"/>
          </p:cNvSpPr>
          <p:nvPr>
            <p:ph type="body" sz="half" idx="2"/>
          </p:nvPr>
        </p:nvSpPr>
        <p:spPr>
          <a:xfrm>
            <a:off x="889000" y="1371600"/>
            <a:ext cx="10325099" cy="5905500"/>
          </a:xfrm>
        </p:spPr>
        <p:txBody>
          <a:bodyPr>
            <a:normAutofit/>
          </a:bodyPr>
          <a:lstStyle/>
          <a:p>
            <a:pPr rtl="0">
              <a:spcBef>
                <a:spcPts val="0"/>
              </a:spcBef>
              <a:spcAft>
                <a:spcPts val="0"/>
              </a:spcAft>
            </a:pPr>
            <a:r>
              <a:rPr lang="en-US" sz="2400" b="1" i="0" u="none" strike="noStrike" dirty="0">
                <a:solidFill>
                  <a:srgbClr val="233A44"/>
                </a:solidFill>
                <a:effectLst/>
                <a:latin typeface="Calibri" panose="020F0502020204030204" pitchFamily="34" charset="0"/>
              </a:rPr>
              <a:t>Introduction:</a:t>
            </a:r>
            <a:endParaRPr lang="en-US" sz="2400" b="0" dirty="0">
              <a:effectLst/>
            </a:endParaRPr>
          </a:p>
          <a:p>
            <a:pPr rtl="0">
              <a:spcBef>
                <a:spcPts val="0"/>
              </a:spcBef>
              <a:spcAft>
                <a:spcPts val="0"/>
              </a:spcAft>
            </a:pPr>
            <a:r>
              <a:rPr lang="en-US" sz="1800" b="0" i="0" u="none" strike="noStrike" dirty="0">
                <a:solidFill>
                  <a:srgbClr val="233A44"/>
                </a:solidFill>
                <a:effectLst/>
                <a:latin typeface="Calibri" panose="020F0502020204030204" pitchFamily="34" charset="0"/>
              </a:rPr>
              <a:t>Provide a brief overview of Amul as a leading dairy brand, highlighting its history, mission, and commitment to quality and </a:t>
            </a:r>
            <a:r>
              <a:rPr lang="en-US" sz="1800" b="0" i="0" u="none" strike="noStrike" dirty="0" err="1">
                <a:solidFill>
                  <a:srgbClr val="233A44"/>
                </a:solidFill>
                <a:effectLst/>
                <a:latin typeface="Calibri" panose="020F0502020204030204" pitchFamily="34" charset="0"/>
              </a:rPr>
              <a:t>sustainability.Include</a:t>
            </a:r>
            <a:r>
              <a:rPr lang="en-US" sz="1800" b="0" i="0" u="none" strike="noStrike" dirty="0">
                <a:solidFill>
                  <a:srgbClr val="233A44"/>
                </a:solidFill>
                <a:effectLst/>
                <a:latin typeface="Calibri" panose="020F0502020204030204" pitchFamily="34" charset="0"/>
              </a:rPr>
              <a:t> key messaging about Amul's diverse range of dairy products and their importance in promoting health and </a:t>
            </a:r>
            <a:r>
              <a:rPr lang="en-US" sz="1800" b="0" i="0" u="none" strike="noStrike" dirty="0" err="1">
                <a:solidFill>
                  <a:srgbClr val="233A44"/>
                </a:solidFill>
                <a:effectLst/>
                <a:latin typeface="Calibri" panose="020F0502020204030204" pitchFamily="34" charset="0"/>
              </a:rPr>
              <a:t>nutrition.Use</a:t>
            </a:r>
            <a:r>
              <a:rPr lang="en-US" sz="1800" b="0" i="0" u="none" strike="noStrike" dirty="0">
                <a:solidFill>
                  <a:srgbClr val="233A44"/>
                </a:solidFill>
                <a:effectLst/>
                <a:latin typeface="Calibri" panose="020F0502020204030204" pitchFamily="34" charset="0"/>
              </a:rPr>
              <a:t> engaging language to capture the audience's attention and encourage them to explore further</a:t>
            </a:r>
            <a:endParaRPr lang="en-US" b="0" dirty="0">
              <a:effectLst/>
            </a:endParaRPr>
          </a:p>
          <a:p>
            <a:pPr algn="l"/>
            <a:r>
              <a:rPr lang="en-US" sz="1800" b="1" i="0" u="none" strike="noStrike" dirty="0">
                <a:solidFill>
                  <a:srgbClr val="233A44"/>
                </a:solidFill>
                <a:effectLst/>
                <a:latin typeface="Calibri" panose="020F0502020204030204" pitchFamily="34" charset="0"/>
              </a:rPr>
              <a:t>Section 1:</a:t>
            </a:r>
            <a:r>
              <a:rPr lang="en-US" sz="1800" b="0" i="0" u="none" strike="noStrike" dirty="0">
                <a:solidFill>
                  <a:srgbClr val="233A44"/>
                </a:solidFill>
                <a:effectLst/>
                <a:latin typeface="Calibri" panose="020F0502020204030204" pitchFamily="34" charset="0"/>
              </a:rPr>
              <a:t> </a:t>
            </a:r>
            <a:r>
              <a:rPr lang="en-US" sz="1800" b="0" i="0" u="none" strike="noStrike" dirty="0">
                <a:solidFill>
                  <a:srgbClr val="233A44"/>
                </a:solidFill>
                <a:effectLst/>
                <a:latin typeface="Lexend"/>
              </a:rPr>
              <a:t>About </a:t>
            </a:r>
            <a:r>
              <a:rPr lang="en-US" sz="1800" b="0" i="0" u="none" strike="noStrike" dirty="0" err="1">
                <a:solidFill>
                  <a:srgbClr val="233A44"/>
                </a:solidFill>
                <a:effectLst/>
                <a:latin typeface="Lexend"/>
              </a:rPr>
              <a:t>Amul:</a:t>
            </a:r>
            <a:r>
              <a:rPr lang="en-US" sz="1800" b="0" i="0" u="none" strike="noStrike" dirty="0" err="1">
                <a:solidFill>
                  <a:srgbClr val="233A44"/>
                </a:solidFill>
                <a:effectLst/>
                <a:latin typeface="Calibri" panose="020F0502020204030204" pitchFamily="34" charset="0"/>
              </a:rPr>
              <a:t>Expand</a:t>
            </a:r>
            <a:r>
              <a:rPr lang="en-US" sz="1800" b="0" i="0" u="none" strike="noStrike" dirty="0">
                <a:solidFill>
                  <a:srgbClr val="233A44"/>
                </a:solidFill>
                <a:effectLst/>
                <a:latin typeface="Calibri" panose="020F0502020204030204" pitchFamily="34" charset="0"/>
              </a:rPr>
              <a:t> on the introduction by delving deeper into Amul's background, including its origins, cooperative model, and significant </a:t>
            </a:r>
            <a:r>
              <a:rPr lang="en-US" sz="1800" b="0" i="0" u="none" strike="noStrike" dirty="0" err="1">
                <a:solidFill>
                  <a:srgbClr val="233A44"/>
                </a:solidFill>
                <a:effectLst/>
                <a:latin typeface="Calibri" panose="020F0502020204030204" pitchFamily="34" charset="0"/>
              </a:rPr>
              <a:t>milestones.Highlight</a:t>
            </a:r>
            <a:r>
              <a:rPr lang="en-US" sz="1800" b="0" i="0" u="none" strike="noStrike" dirty="0">
                <a:solidFill>
                  <a:srgbClr val="233A44"/>
                </a:solidFill>
                <a:effectLst/>
                <a:latin typeface="Calibri" panose="020F0502020204030204" pitchFamily="34" charset="0"/>
              </a:rPr>
              <a:t> Amul's cooperative structure, emphasizing its support for local dairy farmers and its impact on rural </a:t>
            </a:r>
            <a:r>
              <a:rPr lang="en-US" sz="1800" b="0" i="0" u="none" strike="noStrike" dirty="0" err="1">
                <a:solidFill>
                  <a:srgbClr val="233A44"/>
                </a:solidFill>
                <a:effectLst/>
                <a:latin typeface="Calibri" panose="020F0502020204030204" pitchFamily="34" charset="0"/>
              </a:rPr>
              <a:t>livelihoods.Showcase</a:t>
            </a:r>
            <a:r>
              <a:rPr lang="en-US" sz="1800" b="0" i="0" u="none" strike="noStrike" dirty="0">
                <a:solidFill>
                  <a:srgbClr val="233A44"/>
                </a:solidFill>
                <a:effectLst/>
                <a:latin typeface="Calibri" panose="020F0502020204030204" pitchFamily="34" charset="0"/>
              </a:rPr>
              <a:t> Amul's core values, such as quality, affordability, and sustainability, and how they are reflected in its products and operations.</a:t>
            </a:r>
          </a:p>
          <a:p>
            <a:pPr algn="l"/>
            <a:r>
              <a:rPr lang="en-US" sz="1800" b="1" i="0" u="none" strike="noStrike" dirty="0">
                <a:solidFill>
                  <a:srgbClr val="233A44"/>
                </a:solidFill>
                <a:effectLst/>
                <a:latin typeface="Calibri" panose="020F0502020204030204" pitchFamily="34" charset="0"/>
              </a:rPr>
              <a:t>Section 2:</a:t>
            </a:r>
            <a:r>
              <a:rPr lang="en-US" sz="1800" b="0" i="0" u="none" strike="noStrike" dirty="0">
                <a:solidFill>
                  <a:srgbClr val="233A44"/>
                </a:solidFill>
                <a:effectLst/>
                <a:latin typeface="Calibri" panose="020F0502020204030204" pitchFamily="34" charset="0"/>
              </a:rPr>
              <a:t> </a:t>
            </a:r>
            <a:r>
              <a:rPr lang="en-US" sz="1800" b="0" i="0" u="none" strike="noStrike" dirty="0">
                <a:solidFill>
                  <a:srgbClr val="233A44"/>
                </a:solidFill>
                <a:effectLst/>
                <a:latin typeface="Lexend"/>
              </a:rPr>
              <a:t>Product </a:t>
            </a:r>
            <a:r>
              <a:rPr lang="en-US" sz="1800" b="0" i="0" u="none" strike="noStrike" dirty="0" err="1">
                <a:solidFill>
                  <a:srgbClr val="233A44"/>
                </a:solidFill>
                <a:effectLst/>
                <a:latin typeface="Lexend"/>
              </a:rPr>
              <a:t>Range:</a:t>
            </a:r>
            <a:r>
              <a:rPr lang="en-US" sz="1800" b="0" i="0" u="none" strike="noStrike" dirty="0" err="1">
                <a:solidFill>
                  <a:srgbClr val="233A44"/>
                </a:solidFill>
                <a:effectLst/>
                <a:latin typeface="Calibri" panose="020F0502020204030204" pitchFamily="34" charset="0"/>
              </a:rPr>
              <a:t>Provide</a:t>
            </a:r>
            <a:r>
              <a:rPr lang="en-US" sz="1800" b="0" i="0" u="none" strike="noStrike" dirty="0">
                <a:solidFill>
                  <a:srgbClr val="233A44"/>
                </a:solidFill>
                <a:effectLst/>
                <a:latin typeface="Calibri" panose="020F0502020204030204" pitchFamily="34" charset="0"/>
              </a:rPr>
              <a:t> an overview of Amul's extensive product portfolio, including milk, cheese, butter, yogurt, ice cream, and </a:t>
            </a:r>
            <a:r>
              <a:rPr lang="en-US" sz="1800" b="0" i="0" u="none" strike="noStrike" dirty="0" err="1">
                <a:solidFill>
                  <a:srgbClr val="233A44"/>
                </a:solidFill>
                <a:effectLst/>
                <a:latin typeface="Calibri" panose="020F0502020204030204" pitchFamily="34" charset="0"/>
              </a:rPr>
              <a:t>more.Detail</a:t>
            </a:r>
            <a:r>
              <a:rPr lang="en-US" sz="1800" b="0" i="0" u="none" strike="noStrike" dirty="0">
                <a:solidFill>
                  <a:srgbClr val="233A44"/>
                </a:solidFill>
                <a:effectLst/>
                <a:latin typeface="Calibri" panose="020F0502020204030204" pitchFamily="34" charset="0"/>
              </a:rPr>
              <a:t> the nutritional benefits and versatility of each product category, highlighting their importance in daily nutrition and culinary </a:t>
            </a:r>
            <a:r>
              <a:rPr lang="en-US" sz="1800" b="0" i="0" u="none" strike="noStrike" dirty="0" err="1">
                <a:solidFill>
                  <a:srgbClr val="233A44"/>
                </a:solidFill>
                <a:effectLst/>
                <a:latin typeface="Calibri" panose="020F0502020204030204" pitchFamily="34" charset="0"/>
              </a:rPr>
              <a:t>applications.Include</a:t>
            </a:r>
            <a:r>
              <a:rPr lang="en-US" sz="1800" b="0" i="0" u="none" strike="noStrike" dirty="0">
                <a:solidFill>
                  <a:srgbClr val="233A44"/>
                </a:solidFill>
                <a:effectLst/>
                <a:latin typeface="Calibri" panose="020F0502020204030204" pitchFamily="34" charset="0"/>
              </a:rPr>
              <a:t> images or graphics of Amul's products to visually showcase their variety and appeal.</a:t>
            </a:r>
          </a:p>
          <a:p>
            <a:pPr algn="l"/>
            <a:r>
              <a:rPr lang="en-US" sz="1800" b="1" i="0" u="none" strike="noStrike" dirty="0">
                <a:solidFill>
                  <a:srgbClr val="233A44"/>
                </a:solidFill>
                <a:effectLst/>
                <a:latin typeface="Calibri" panose="020F0502020204030204" pitchFamily="34" charset="0"/>
              </a:rPr>
              <a:t>Section 3:</a:t>
            </a:r>
            <a:r>
              <a:rPr lang="en-US" sz="1800" b="0" i="0" u="none" strike="noStrike" dirty="0">
                <a:solidFill>
                  <a:srgbClr val="233A44"/>
                </a:solidFill>
                <a:effectLst/>
                <a:latin typeface="Calibri" panose="020F0502020204030204" pitchFamily="34" charset="0"/>
              </a:rPr>
              <a:t> </a:t>
            </a:r>
            <a:r>
              <a:rPr lang="en-US" sz="1800" b="0" i="0" u="none" strike="noStrike" dirty="0">
                <a:solidFill>
                  <a:srgbClr val="233A44"/>
                </a:solidFill>
                <a:effectLst/>
                <a:latin typeface="Lexend"/>
              </a:rPr>
              <a:t>Quality </a:t>
            </a:r>
            <a:r>
              <a:rPr lang="en-US" sz="1800" b="0" i="0" u="none" strike="noStrike" dirty="0" err="1">
                <a:solidFill>
                  <a:srgbClr val="233A44"/>
                </a:solidFill>
                <a:effectLst/>
                <a:latin typeface="Lexend"/>
              </a:rPr>
              <a:t>Assurance:</a:t>
            </a:r>
            <a:r>
              <a:rPr lang="en-US" sz="1800" b="0" i="0" u="none" strike="noStrike" dirty="0" err="1">
                <a:solidFill>
                  <a:srgbClr val="233A44"/>
                </a:solidFill>
                <a:effectLst/>
                <a:latin typeface="Calibri" panose="020F0502020204030204" pitchFamily="34" charset="0"/>
              </a:rPr>
              <a:t>Outline</a:t>
            </a:r>
            <a:r>
              <a:rPr lang="en-US" sz="1800" b="0" i="0" u="none" strike="noStrike" dirty="0">
                <a:solidFill>
                  <a:srgbClr val="233A44"/>
                </a:solidFill>
                <a:effectLst/>
                <a:latin typeface="Calibri" panose="020F0502020204030204" pitchFamily="34" charset="0"/>
              </a:rPr>
              <a:t> Amul's rigorous quality control measures and standards to ensure the freshness, purity, and safety of its dairy </a:t>
            </a:r>
            <a:r>
              <a:rPr lang="en-US" sz="1800" b="0" i="0" u="none" strike="noStrike" dirty="0" err="1">
                <a:solidFill>
                  <a:srgbClr val="233A44"/>
                </a:solidFill>
                <a:effectLst/>
                <a:latin typeface="Calibri" panose="020F0502020204030204" pitchFamily="34" charset="0"/>
              </a:rPr>
              <a:t>products.Highlight</a:t>
            </a:r>
            <a:r>
              <a:rPr lang="en-US" sz="1800" b="0" i="0" u="none" strike="noStrike" dirty="0">
                <a:solidFill>
                  <a:srgbClr val="233A44"/>
                </a:solidFill>
                <a:effectLst/>
                <a:latin typeface="Calibri" panose="020F0502020204030204" pitchFamily="34" charset="0"/>
              </a:rPr>
              <a:t> certifications, awards, or accreditations that demonstrate Amul's commitment to quality and excellence.</a:t>
            </a:r>
          </a:p>
          <a:p>
            <a:br>
              <a:rPr lang="en-US" dirty="0"/>
            </a:br>
            <a:endParaRPr lang="en-IN" b="1" dirty="0"/>
          </a:p>
        </p:txBody>
      </p:sp>
    </p:spTree>
    <p:extLst>
      <p:ext uri="{BB962C8B-B14F-4D97-AF65-F5344CB8AC3E}">
        <p14:creationId xmlns:p14="http://schemas.microsoft.com/office/powerpoint/2010/main" val="1206047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9B75-56C0-DB02-B617-674250D95858}"/>
              </a:ext>
            </a:extLst>
          </p:cNvPr>
          <p:cNvSpPr>
            <a:spLocks noGrp="1"/>
          </p:cNvSpPr>
          <p:nvPr>
            <p:ph type="title"/>
          </p:nvPr>
        </p:nvSpPr>
        <p:spPr>
          <a:xfrm>
            <a:off x="1073150" y="-88900"/>
            <a:ext cx="10045699" cy="2442632"/>
          </a:xfrm>
        </p:spPr>
        <p:txBody>
          <a:bodyPr>
            <a:normAutofit/>
          </a:bodyPr>
          <a:lstStyle/>
          <a:p>
            <a:pPr rtl="0">
              <a:spcBef>
                <a:spcPts val="0"/>
              </a:spcBef>
              <a:spcAft>
                <a:spcPts val="0"/>
              </a:spcAft>
            </a:pPr>
            <a:br>
              <a:rPr lang="en-US" b="0" dirty="0">
                <a:solidFill>
                  <a:srgbClr val="00B050"/>
                </a:solidFill>
                <a:effectLst/>
              </a:rPr>
            </a:br>
            <a:r>
              <a:rPr lang="en-US" sz="2800" b="1" i="0" u="sng" dirty="0">
                <a:solidFill>
                  <a:srgbClr val="00B050"/>
                </a:solidFill>
                <a:effectLst/>
                <a:latin typeface="Calibri" panose="020F0502020204030204" pitchFamily="34" charset="0"/>
              </a:rPr>
              <a:t>Document the challenges faced during the research and analysis phase, as well as the key insights gained from the keyword research process.</a:t>
            </a:r>
            <a:br>
              <a:rPr lang="en-US" dirty="0"/>
            </a:br>
            <a:endParaRPr lang="en-IN" dirty="0"/>
          </a:p>
        </p:txBody>
      </p:sp>
      <p:sp>
        <p:nvSpPr>
          <p:cNvPr id="4" name="Text Placeholder 3">
            <a:extLst>
              <a:ext uri="{FF2B5EF4-FFF2-40B4-BE49-F238E27FC236}">
                <a16:creationId xmlns:a16="http://schemas.microsoft.com/office/drawing/2014/main" id="{C6F0A90B-0415-BE02-0568-1C061F153CEE}"/>
              </a:ext>
            </a:extLst>
          </p:cNvPr>
          <p:cNvSpPr>
            <a:spLocks noGrp="1"/>
          </p:cNvSpPr>
          <p:nvPr>
            <p:ph type="body" sz="half" idx="2"/>
          </p:nvPr>
        </p:nvSpPr>
        <p:spPr>
          <a:xfrm>
            <a:off x="863600" y="1943100"/>
            <a:ext cx="10541000" cy="4241800"/>
          </a:xfrm>
        </p:spPr>
        <p:txBody>
          <a:bodyPr>
            <a:normAutofit fontScale="92500" lnSpcReduction="10000"/>
          </a:bodyPr>
          <a:lstStyle/>
          <a:p>
            <a:pPr algn="just" rtl="0">
              <a:spcBef>
                <a:spcPts val="0"/>
              </a:spcBef>
              <a:spcAft>
                <a:spcPts val="0"/>
              </a:spcAft>
            </a:pPr>
            <a:r>
              <a:rPr lang="en-US" sz="2600" b="1" i="0" u="none" strike="noStrike" dirty="0">
                <a:solidFill>
                  <a:srgbClr val="233A44"/>
                </a:solidFill>
                <a:effectLst/>
                <a:latin typeface="Calibri" panose="020F0502020204030204" pitchFamily="34" charset="0"/>
              </a:rPr>
              <a:t>Challenges:</a:t>
            </a:r>
            <a:endParaRPr lang="en-US" sz="2600" b="0" dirty="0">
              <a:effectLst/>
            </a:endParaRPr>
          </a:p>
          <a:p>
            <a:pPr algn="just" rtl="0" fontAlgn="base">
              <a:spcBef>
                <a:spcPts val="0"/>
              </a:spcBef>
              <a:spcAft>
                <a:spcPts val="0"/>
              </a:spcAft>
              <a:buFont typeface="+mj-lt"/>
              <a:buAutoNum type="arabicPeriod"/>
            </a:pPr>
            <a:r>
              <a:rPr lang="en-US" sz="1900" b="1" i="0" u="none" strike="noStrike" dirty="0">
                <a:solidFill>
                  <a:srgbClr val="233A44"/>
                </a:solidFill>
                <a:effectLst/>
                <a:latin typeface="Lexend"/>
              </a:rPr>
              <a:t>Data Accessibility</a:t>
            </a:r>
            <a:r>
              <a:rPr lang="en-US" sz="1900" b="0" i="0" u="none" strike="noStrike" dirty="0">
                <a:solidFill>
                  <a:srgbClr val="233A44"/>
                </a:solidFill>
                <a:effectLst/>
                <a:latin typeface="Lexend"/>
              </a:rPr>
              <a:t>:</a:t>
            </a:r>
            <a:r>
              <a:rPr lang="en-US" sz="1900" b="0" i="0" u="none" strike="noStrike" dirty="0">
                <a:solidFill>
                  <a:srgbClr val="233A44"/>
                </a:solidFill>
                <a:effectLst/>
                <a:latin typeface="Calibri" panose="020F0502020204030204" pitchFamily="34" charset="0"/>
              </a:rPr>
              <a:t> Gathering comprehensive data about Amul's competitors, market trends, and consumer preferences proved challenging due to limited accessibility to relevant sources. Some information may not have been publicly available or easily accessible, making it difficult to conduct thorough research and analysis.</a:t>
            </a:r>
            <a:endParaRPr lang="en-US" sz="1900" b="0" i="0" u="none" strike="noStrike" dirty="0">
              <a:solidFill>
                <a:srgbClr val="233A44"/>
              </a:solidFill>
              <a:effectLst/>
              <a:latin typeface="Arial" panose="020B0604020202020204" pitchFamily="34" charset="0"/>
            </a:endParaRPr>
          </a:p>
          <a:p>
            <a:pPr algn="just" rtl="0" fontAlgn="base">
              <a:spcBef>
                <a:spcPts val="0"/>
              </a:spcBef>
              <a:spcAft>
                <a:spcPts val="0"/>
              </a:spcAft>
              <a:buFont typeface="+mj-lt"/>
              <a:buAutoNum type="arabicPeriod"/>
            </a:pPr>
            <a:r>
              <a:rPr lang="en-US" sz="1900" b="1" i="0" u="none" strike="noStrike" dirty="0">
                <a:solidFill>
                  <a:srgbClr val="233A44"/>
                </a:solidFill>
                <a:effectLst/>
                <a:latin typeface="Lexend"/>
              </a:rPr>
              <a:t>Competitive Landscape Complexity</a:t>
            </a:r>
            <a:r>
              <a:rPr lang="en-US" sz="1900" b="0" i="0" u="none" strike="noStrike" dirty="0">
                <a:solidFill>
                  <a:srgbClr val="233A44"/>
                </a:solidFill>
                <a:effectLst/>
                <a:latin typeface="Lexend"/>
              </a:rPr>
              <a:t>:</a:t>
            </a:r>
            <a:r>
              <a:rPr lang="en-US" sz="1900" b="0" i="0" u="none" strike="noStrike" dirty="0">
                <a:solidFill>
                  <a:srgbClr val="233A44"/>
                </a:solidFill>
                <a:effectLst/>
                <a:latin typeface="Calibri" panose="020F0502020204030204" pitchFamily="34" charset="0"/>
              </a:rPr>
              <a:t> Analyzing the competitive landscape for Amul, including other dairy brands and related industries, posed a challenge due to the complexity of the market. Understanding the strategies, positioning, and market share of competitors required thorough research and data </a:t>
            </a:r>
            <a:endParaRPr lang="en-US" sz="1900" b="0" i="0" u="none" strike="noStrike" dirty="0">
              <a:solidFill>
                <a:srgbClr val="233A44"/>
              </a:solidFill>
              <a:effectLst/>
              <a:latin typeface="Arial" panose="020B0604020202020204" pitchFamily="34" charset="0"/>
            </a:endParaRPr>
          </a:p>
          <a:p>
            <a:pPr algn="just" rtl="0">
              <a:spcBef>
                <a:spcPts val="0"/>
              </a:spcBef>
              <a:spcAft>
                <a:spcPts val="0"/>
              </a:spcAft>
            </a:pPr>
            <a:r>
              <a:rPr lang="en-US" sz="2600" b="1" i="0" u="none" strike="noStrike" dirty="0">
                <a:solidFill>
                  <a:srgbClr val="233A44"/>
                </a:solidFill>
                <a:effectLst/>
                <a:latin typeface="Calibri" panose="020F0502020204030204" pitchFamily="34" charset="0"/>
              </a:rPr>
              <a:t>Key Insights:</a:t>
            </a:r>
            <a:endParaRPr lang="en-US" sz="2600" b="0" dirty="0">
              <a:effectLst/>
            </a:endParaRPr>
          </a:p>
          <a:p>
            <a:pPr algn="just" rtl="0" fontAlgn="base">
              <a:spcBef>
                <a:spcPts val="0"/>
              </a:spcBef>
              <a:spcAft>
                <a:spcPts val="0"/>
              </a:spcAft>
              <a:buFont typeface="+mj-lt"/>
              <a:buAutoNum type="arabicPeriod"/>
            </a:pPr>
            <a:r>
              <a:rPr lang="en-US" sz="1900" b="1" i="0" u="none" strike="noStrike" dirty="0">
                <a:solidFill>
                  <a:srgbClr val="233A44"/>
                </a:solidFill>
                <a:effectLst/>
                <a:latin typeface="Lexend"/>
              </a:rPr>
              <a:t>Consumer Preferences and Trends</a:t>
            </a:r>
            <a:r>
              <a:rPr lang="en-US" sz="1900" b="0" i="0" u="none" strike="noStrike" dirty="0">
                <a:solidFill>
                  <a:srgbClr val="233A44"/>
                </a:solidFill>
                <a:effectLst/>
                <a:latin typeface="Lexend"/>
              </a:rPr>
              <a:t>:</a:t>
            </a:r>
            <a:r>
              <a:rPr lang="en-US" sz="1900" b="0" i="0" u="none" strike="noStrike" dirty="0">
                <a:solidFill>
                  <a:srgbClr val="233A44"/>
                </a:solidFill>
                <a:effectLst/>
                <a:latin typeface="Calibri" panose="020F0502020204030204" pitchFamily="34" charset="0"/>
              </a:rPr>
              <a:t> Despite data accessibility challenges, keyword research provided valuable insights into consumer preferences, trends, and behaviors related to dairy products. Analyzing search queries and keyword trends helped identify popular topics, interests, and questions among Amul's target audience, informing content creation and marketing strategies.</a:t>
            </a:r>
          </a:p>
          <a:p>
            <a:pPr algn="just" rtl="0" fontAlgn="base">
              <a:spcBef>
                <a:spcPts val="0"/>
              </a:spcBef>
              <a:spcAft>
                <a:spcPts val="0"/>
              </a:spcAft>
              <a:buFont typeface="+mj-lt"/>
              <a:buAutoNum type="arabicPeriod"/>
            </a:pPr>
            <a:r>
              <a:rPr lang="en-US" sz="1900" b="1" i="0" u="none" strike="noStrike" dirty="0">
                <a:solidFill>
                  <a:srgbClr val="233A44"/>
                </a:solidFill>
                <a:effectLst/>
                <a:latin typeface="Lexend"/>
              </a:rPr>
              <a:t>Product Optimization Opportunities:</a:t>
            </a:r>
            <a:r>
              <a:rPr lang="en-US" sz="1900" b="1" i="0" u="none" strike="noStrike" dirty="0">
                <a:solidFill>
                  <a:srgbClr val="233A44"/>
                </a:solidFill>
                <a:effectLst/>
                <a:latin typeface="Calibri" panose="020F0502020204030204" pitchFamily="34" charset="0"/>
              </a:rPr>
              <a:t> </a:t>
            </a:r>
            <a:r>
              <a:rPr lang="en-US" sz="1900" b="0" i="0" u="none" strike="noStrike" dirty="0">
                <a:solidFill>
                  <a:srgbClr val="233A44"/>
                </a:solidFill>
                <a:effectLst/>
                <a:latin typeface="Calibri" panose="020F0502020204030204" pitchFamily="34" charset="0"/>
              </a:rPr>
              <a:t>Keyword research revealed opportunities for optimizing Amul's product descriptions, meta tags, and website content to improve search engine visibility and attract organic traffic. Identifying high-volume, low-competition keywords related to Amul's dairy products allowed for targeted optimization efforts to enhance online presence and reach.</a:t>
            </a:r>
          </a:p>
          <a:p>
            <a:pPr algn="just"/>
            <a:endParaRPr lang="en-IN" dirty="0"/>
          </a:p>
        </p:txBody>
      </p:sp>
    </p:spTree>
    <p:extLst>
      <p:ext uri="{BB962C8B-B14F-4D97-AF65-F5344CB8AC3E}">
        <p14:creationId xmlns:p14="http://schemas.microsoft.com/office/powerpoint/2010/main" val="145772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F190-9478-9867-9DB1-58D32C02753B}"/>
              </a:ext>
            </a:extLst>
          </p:cNvPr>
          <p:cNvSpPr>
            <a:spLocks noGrp="1"/>
          </p:cNvSpPr>
          <p:nvPr>
            <p:ph type="title"/>
          </p:nvPr>
        </p:nvSpPr>
        <p:spPr>
          <a:xfrm>
            <a:off x="-849285" y="-121232"/>
            <a:ext cx="6121676" cy="1259368"/>
          </a:xfrm>
        </p:spPr>
        <p:txBody>
          <a:bodyPr/>
          <a:lstStyle/>
          <a:p>
            <a:r>
              <a:rPr lang="en-IN" b="1" dirty="0">
                <a:solidFill>
                  <a:srgbClr val="660033"/>
                </a:solidFill>
              </a:rPr>
              <a:t>TEAM LEADER</a:t>
            </a:r>
          </a:p>
        </p:txBody>
      </p:sp>
      <p:sp>
        <p:nvSpPr>
          <p:cNvPr id="4" name="Text Placeholder 3">
            <a:extLst>
              <a:ext uri="{FF2B5EF4-FFF2-40B4-BE49-F238E27FC236}">
                <a16:creationId xmlns:a16="http://schemas.microsoft.com/office/drawing/2014/main" id="{B14E4AB1-EE25-2533-C255-E592F181E27C}"/>
              </a:ext>
            </a:extLst>
          </p:cNvPr>
          <p:cNvSpPr>
            <a:spLocks noGrp="1"/>
          </p:cNvSpPr>
          <p:nvPr>
            <p:ph type="body" sz="half" idx="2"/>
          </p:nvPr>
        </p:nvSpPr>
        <p:spPr>
          <a:xfrm>
            <a:off x="1123449" y="1079014"/>
            <a:ext cx="9709265" cy="1643695"/>
          </a:xfrm>
        </p:spPr>
        <p:txBody>
          <a:bodyPr>
            <a:normAutofit/>
          </a:bodyPr>
          <a:lstStyle/>
          <a:p>
            <a:pPr marL="3056890" indent="-6350" algn="l">
              <a:lnSpc>
                <a:spcPct val="103000"/>
              </a:lnSpc>
              <a:spcAft>
                <a:spcPts val="85"/>
              </a:spcAft>
            </a:pPr>
            <a:r>
              <a:rPr lang="en-IN" sz="2000" b="1" kern="100" dirty="0">
                <a:solidFill>
                  <a:srgbClr val="D9563F"/>
                </a:solidFill>
                <a:effectLst/>
                <a:latin typeface="Calibri" panose="020F0502020204030204" pitchFamily="34" charset="0"/>
                <a:ea typeface="Calibri" panose="020F0502020204030204" pitchFamily="34" charset="0"/>
              </a:rPr>
              <a:t>NAME : </a:t>
            </a:r>
            <a:r>
              <a:rPr lang="en-IN" sz="2000" b="1" kern="100" dirty="0">
                <a:solidFill>
                  <a:srgbClr val="233A44"/>
                </a:solidFill>
                <a:effectLst/>
                <a:latin typeface="Calibri" panose="020F0502020204030204" pitchFamily="34" charset="0"/>
                <a:ea typeface="Calibri" panose="020F0502020204030204" pitchFamily="34" charset="0"/>
              </a:rPr>
              <a:t>SIVA SAI KRISHNA </a:t>
            </a:r>
          </a:p>
          <a:p>
            <a:pPr marL="3056890" indent="-6350" algn="l">
              <a:lnSpc>
                <a:spcPct val="103000"/>
              </a:lnSpc>
              <a:spcAft>
                <a:spcPts val="85"/>
              </a:spcAft>
            </a:pPr>
            <a:r>
              <a:rPr lang="en-IN" sz="2000" b="1" kern="100" dirty="0">
                <a:solidFill>
                  <a:srgbClr val="D9563F"/>
                </a:solidFill>
                <a:effectLst/>
                <a:latin typeface="Calibri" panose="020F0502020204030204" pitchFamily="34" charset="0"/>
                <a:ea typeface="Calibri" panose="020F0502020204030204" pitchFamily="34" charset="0"/>
              </a:rPr>
              <a:t>E-MAIL : </a:t>
            </a:r>
            <a:r>
              <a:rPr lang="en-IN" sz="2000" b="1" kern="100" dirty="0">
                <a:solidFill>
                  <a:srgbClr val="233A44"/>
                </a:solidFill>
                <a:effectLst/>
                <a:latin typeface="Calibri" panose="020F0502020204030204" pitchFamily="34" charset="0"/>
                <a:ea typeface="Calibri" panose="020F0502020204030204" pitchFamily="34" charset="0"/>
              </a:rPr>
              <a:t>suryamadicharla63@gmail.com </a:t>
            </a:r>
            <a:endParaRPr lang="en-IN" sz="2000" kern="100" dirty="0">
              <a:solidFill>
                <a:srgbClr val="233A44"/>
              </a:solidFill>
              <a:effectLst/>
              <a:latin typeface="Calibri" panose="020F0502020204030204" pitchFamily="34" charset="0"/>
              <a:ea typeface="Calibri" panose="020F0502020204030204" pitchFamily="34" charset="0"/>
            </a:endParaRPr>
          </a:p>
          <a:p>
            <a:pPr marL="3056890" marR="696595" indent="-6350" algn="l">
              <a:lnSpc>
                <a:spcPct val="107000"/>
              </a:lnSpc>
              <a:spcAft>
                <a:spcPts val="165"/>
              </a:spcAft>
            </a:pPr>
            <a:r>
              <a:rPr lang="en-IN" sz="2000" b="1" kern="100" dirty="0">
                <a:solidFill>
                  <a:srgbClr val="D9563F"/>
                </a:solidFill>
                <a:effectLst/>
                <a:latin typeface="Calibri" panose="020F0502020204030204" pitchFamily="34" charset="0"/>
                <a:ea typeface="Calibri" panose="020F0502020204030204" pitchFamily="34" charset="0"/>
              </a:rPr>
              <a:t>REG NO :</a:t>
            </a:r>
            <a:r>
              <a:rPr lang="en-IN" sz="2000" b="1" kern="100" dirty="0">
                <a:solidFill>
                  <a:srgbClr val="233A44"/>
                </a:solidFill>
                <a:effectLst/>
                <a:latin typeface="Calibri" panose="020F0502020204030204" pitchFamily="34" charset="0"/>
                <a:ea typeface="Calibri" panose="020F0502020204030204" pitchFamily="34" charset="0"/>
              </a:rPr>
              <a:t> 213888200049</a:t>
            </a:r>
            <a:endParaRPr lang="en-IN" sz="2000" kern="100" dirty="0">
              <a:solidFill>
                <a:srgbClr val="233A44"/>
              </a:solidFill>
              <a:effectLst/>
              <a:latin typeface="Calibri" panose="020F0502020204030204" pitchFamily="34" charset="0"/>
              <a:ea typeface="Calibri" panose="020F0502020204030204" pitchFamily="34" charset="0"/>
            </a:endParaRPr>
          </a:p>
          <a:p>
            <a:pPr marL="3056890" indent="-6350" algn="l">
              <a:lnSpc>
                <a:spcPct val="103000"/>
              </a:lnSpc>
              <a:spcAft>
                <a:spcPts val="805"/>
              </a:spcAft>
            </a:pPr>
            <a:r>
              <a:rPr lang="en-IN" sz="2000" b="1" kern="100" dirty="0">
                <a:solidFill>
                  <a:srgbClr val="D9563F"/>
                </a:solidFill>
                <a:effectLst/>
                <a:latin typeface="Calibri" panose="020F0502020204030204" pitchFamily="34" charset="0"/>
                <a:ea typeface="Calibri" panose="020F0502020204030204" pitchFamily="34" charset="0"/>
              </a:rPr>
              <a:t>PH.NO :</a:t>
            </a:r>
            <a:r>
              <a:rPr lang="en-IN" sz="2000" b="1" kern="100" dirty="0">
                <a:solidFill>
                  <a:srgbClr val="233A44"/>
                </a:solidFill>
                <a:effectLst/>
                <a:latin typeface="Calibri" panose="020F0502020204030204" pitchFamily="34" charset="0"/>
                <a:ea typeface="Calibri" panose="020F0502020204030204" pitchFamily="34" charset="0"/>
              </a:rPr>
              <a:t> 9346912475</a:t>
            </a:r>
            <a:endParaRPr lang="en-IN" sz="2000" kern="100" dirty="0">
              <a:solidFill>
                <a:srgbClr val="233A44"/>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A5A94ADE-15CE-AA03-F30F-508557A662A7}"/>
              </a:ext>
            </a:extLst>
          </p:cNvPr>
          <p:cNvPicPr/>
          <p:nvPr/>
        </p:nvPicPr>
        <p:blipFill>
          <a:blip r:embed="rId2"/>
          <a:stretch>
            <a:fillRect/>
          </a:stretch>
        </p:blipFill>
        <p:spPr>
          <a:xfrm>
            <a:off x="2150081" y="1079014"/>
            <a:ext cx="1948815" cy="1579245"/>
          </a:xfrm>
          <a:prstGeom prst="rect">
            <a:avLst/>
          </a:prstGeom>
        </p:spPr>
      </p:pic>
      <p:grpSp>
        <p:nvGrpSpPr>
          <p:cNvPr id="56" name="Group 55">
            <a:extLst>
              <a:ext uri="{FF2B5EF4-FFF2-40B4-BE49-F238E27FC236}">
                <a16:creationId xmlns:a16="http://schemas.microsoft.com/office/drawing/2014/main" id="{EAA9A82F-EB7C-942D-5CDC-3107D18DE7AA}"/>
              </a:ext>
            </a:extLst>
          </p:cNvPr>
          <p:cNvGrpSpPr/>
          <p:nvPr/>
        </p:nvGrpSpPr>
        <p:grpSpPr>
          <a:xfrm>
            <a:off x="947494" y="3058258"/>
            <a:ext cx="9885220" cy="1924341"/>
            <a:chOff x="0" y="0"/>
            <a:chExt cx="7998874" cy="1429198"/>
          </a:xfrm>
        </p:grpSpPr>
        <p:pic>
          <p:nvPicPr>
            <p:cNvPr id="57" name="Picture 56">
              <a:extLst>
                <a:ext uri="{FF2B5EF4-FFF2-40B4-BE49-F238E27FC236}">
                  <a16:creationId xmlns:a16="http://schemas.microsoft.com/office/drawing/2014/main" id="{68FEF90C-7024-2666-AA72-E3430F05E199}"/>
                </a:ext>
              </a:extLst>
            </p:cNvPr>
            <p:cNvPicPr/>
            <p:nvPr/>
          </p:nvPicPr>
          <p:blipFill>
            <a:blip r:embed="rId3"/>
            <a:stretch>
              <a:fillRect/>
            </a:stretch>
          </p:blipFill>
          <p:spPr>
            <a:xfrm>
              <a:off x="4763" y="4763"/>
              <a:ext cx="1740275" cy="1394201"/>
            </a:xfrm>
            <a:prstGeom prst="rect">
              <a:avLst/>
            </a:prstGeom>
          </p:spPr>
        </p:pic>
        <p:sp>
          <p:nvSpPr>
            <p:cNvPr id="58" name="Shape 112">
              <a:extLst>
                <a:ext uri="{FF2B5EF4-FFF2-40B4-BE49-F238E27FC236}">
                  <a16:creationId xmlns:a16="http://schemas.microsoft.com/office/drawing/2014/main" id="{83F3B3FC-FACB-E880-9E29-CE109AC1C2D8}"/>
                </a:ext>
              </a:extLst>
            </p:cNvPr>
            <p:cNvSpPr/>
            <p:nvPr/>
          </p:nvSpPr>
          <p:spPr>
            <a:xfrm>
              <a:off x="0" y="0"/>
              <a:ext cx="1749800" cy="1403726"/>
            </a:xfrm>
            <a:custGeom>
              <a:avLst/>
              <a:gdLst/>
              <a:ahLst/>
              <a:cxnLst/>
              <a:rect l="0" t="0" r="0" b="0"/>
              <a:pathLst>
                <a:path w="1749800" h="1403726">
                  <a:moveTo>
                    <a:pt x="0" y="0"/>
                  </a:moveTo>
                  <a:lnTo>
                    <a:pt x="1749800" y="0"/>
                  </a:lnTo>
                  <a:lnTo>
                    <a:pt x="1749800" y="1403726"/>
                  </a:lnTo>
                  <a:lnTo>
                    <a:pt x="0" y="1403726"/>
                  </a:lnTo>
                  <a:close/>
                </a:path>
              </a:pathLst>
            </a:custGeom>
            <a:ln w="9525" cap="flat">
              <a:round/>
            </a:ln>
          </p:spPr>
          <p:style>
            <a:lnRef idx="1">
              <a:srgbClr val="233A44"/>
            </a:lnRef>
            <a:fillRef idx="0">
              <a:srgbClr val="000000">
                <a:alpha val="0"/>
              </a:srgbClr>
            </a:fillRef>
            <a:effectRef idx="0">
              <a:scrgbClr r="0" g="0" b="0"/>
            </a:effectRef>
            <a:fontRef idx="none"/>
          </p:style>
          <p:txBody>
            <a:bodyPr/>
            <a:lstStyle/>
            <a:p>
              <a:endParaRPr lang="en-IN"/>
            </a:p>
          </p:txBody>
        </p:sp>
        <p:pic>
          <p:nvPicPr>
            <p:cNvPr id="59" name="Picture 58">
              <a:extLst>
                <a:ext uri="{FF2B5EF4-FFF2-40B4-BE49-F238E27FC236}">
                  <a16:creationId xmlns:a16="http://schemas.microsoft.com/office/drawing/2014/main" id="{AD395B2A-BCA8-F3B7-EE23-C88C3C977048}"/>
                </a:ext>
              </a:extLst>
            </p:cNvPr>
            <p:cNvPicPr/>
            <p:nvPr/>
          </p:nvPicPr>
          <p:blipFill>
            <a:blip r:embed="rId4"/>
            <a:stretch>
              <a:fillRect/>
            </a:stretch>
          </p:blipFill>
          <p:spPr>
            <a:xfrm>
              <a:off x="1951138" y="30237"/>
              <a:ext cx="1740274" cy="1394197"/>
            </a:xfrm>
            <a:prstGeom prst="rect">
              <a:avLst/>
            </a:prstGeom>
          </p:spPr>
        </p:pic>
        <p:sp>
          <p:nvSpPr>
            <p:cNvPr id="60" name="Shape 116">
              <a:extLst>
                <a:ext uri="{FF2B5EF4-FFF2-40B4-BE49-F238E27FC236}">
                  <a16:creationId xmlns:a16="http://schemas.microsoft.com/office/drawing/2014/main" id="{3DBD5F69-522A-A0F9-1F5B-8EEC11F7C83A}"/>
                </a:ext>
              </a:extLst>
            </p:cNvPr>
            <p:cNvSpPr/>
            <p:nvPr/>
          </p:nvSpPr>
          <p:spPr>
            <a:xfrm>
              <a:off x="1946375" y="25475"/>
              <a:ext cx="1749799" cy="1403722"/>
            </a:xfrm>
            <a:custGeom>
              <a:avLst/>
              <a:gdLst/>
              <a:ahLst/>
              <a:cxnLst/>
              <a:rect l="0" t="0" r="0" b="0"/>
              <a:pathLst>
                <a:path w="1749799" h="1403722">
                  <a:moveTo>
                    <a:pt x="0" y="0"/>
                  </a:moveTo>
                  <a:lnTo>
                    <a:pt x="1749799" y="0"/>
                  </a:lnTo>
                  <a:lnTo>
                    <a:pt x="1749799" y="1403722"/>
                  </a:lnTo>
                  <a:lnTo>
                    <a:pt x="0" y="1403722"/>
                  </a:lnTo>
                  <a:close/>
                </a:path>
              </a:pathLst>
            </a:custGeom>
            <a:ln w="9525" cap="flat">
              <a:round/>
            </a:ln>
          </p:spPr>
          <p:style>
            <a:lnRef idx="1">
              <a:srgbClr val="233A44"/>
            </a:lnRef>
            <a:fillRef idx="0">
              <a:srgbClr val="000000">
                <a:alpha val="0"/>
              </a:srgbClr>
            </a:fillRef>
            <a:effectRef idx="0">
              <a:scrgbClr r="0" g="0" b="0"/>
            </a:effectRef>
            <a:fontRef idx="none"/>
          </p:style>
          <p:txBody>
            <a:bodyPr/>
            <a:lstStyle/>
            <a:p>
              <a:endParaRPr lang="en-IN"/>
            </a:p>
          </p:txBody>
        </p:sp>
        <p:pic>
          <p:nvPicPr>
            <p:cNvPr id="61" name="Picture 60">
              <a:extLst>
                <a:ext uri="{FF2B5EF4-FFF2-40B4-BE49-F238E27FC236}">
                  <a16:creationId xmlns:a16="http://schemas.microsoft.com/office/drawing/2014/main" id="{3AF1FD4B-8A2D-CE00-FB7A-8CE613B03E43}"/>
                </a:ext>
              </a:extLst>
            </p:cNvPr>
            <p:cNvPicPr/>
            <p:nvPr/>
          </p:nvPicPr>
          <p:blipFill>
            <a:blip r:embed="rId5"/>
            <a:stretch>
              <a:fillRect/>
            </a:stretch>
          </p:blipFill>
          <p:spPr>
            <a:xfrm>
              <a:off x="4052488" y="30237"/>
              <a:ext cx="1948949" cy="1394198"/>
            </a:xfrm>
            <a:prstGeom prst="rect">
              <a:avLst/>
            </a:prstGeom>
          </p:spPr>
        </p:pic>
        <p:sp>
          <p:nvSpPr>
            <p:cNvPr id="62" name="Shape 120">
              <a:extLst>
                <a:ext uri="{FF2B5EF4-FFF2-40B4-BE49-F238E27FC236}">
                  <a16:creationId xmlns:a16="http://schemas.microsoft.com/office/drawing/2014/main" id="{D36EA8CD-A549-1B1C-3AF9-DC467B77D480}"/>
                </a:ext>
              </a:extLst>
            </p:cNvPr>
            <p:cNvSpPr/>
            <p:nvPr/>
          </p:nvSpPr>
          <p:spPr>
            <a:xfrm>
              <a:off x="4047725" y="25475"/>
              <a:ext cx="1958474" cy="1403723"/>
            </a:xfrm>
            <a:custGeom>
              <a:avLst/>
              <a:gdLst/>
              <a:ahLst/>
              <a:cxnLst/>
              <a:rect l="0" t="0" r="0" b="0"/>
              <a:pathLst>
                <a:path w="1958474" h="1403723">
                  <a:moveTo>
                    <a:pt x="0" y="0"/>
                  </a:moveTo>
                  <a:lnTo>
                    <a:pt x="1958474" y="0"/>
                  </a:lnTo>
                  <a:lnTo>
                    <a:pt x="1958474" y="1403723"/>
                  </a:lnTo>
                  <a:lnTo>
                    <a:pt x="0" y="1403723"/>
                  </a:lnTo>
                  <a:close/>
                </a:path>
              </a:pathLst>
            </a:custGeom>
            <a:ln w="9525" cap="flat">
              <a:round/>
            </a:ln>
          </p:spPr>
          <p:style>
            <a:lnRef idx="1">
              <a:srgbClr val="233A44"/>
            </a:lnRef>
            <a:fillRef idx="0">
              <a:srgbClr val="000000">
                <a:alpha val="0"/>
              </a:srgbClr>
            </a:fillRef>
            <a:effectRef idx="0">
              <a:scrgbClr r="0" g="0" b="0"/>
            </a:effectRef>
            <a:fontRef idx="none"/>
          </p:style>
          <p:txBody>
            <a:bodyPr/>
            <a:lstStyle/>
            <a:p>
              <a:endParaRPr lang="en-IN"/>
            </a:p>
          </p:txBody>
        </p:sp>
        <p:pic>
          <p:nvPicPr>
            <p:cNvPr id="63" name="Picture 62">
              <a:extLst>
                <a:ext uri="{FF2B5EF4-FFF2-40B4-BE49-F238E27FC236}">
                  <a16:creationId xmlns:a16="http://schemas.microsoft.com/office/drawing/2014/main" id="{0ECD3F88-D315-E304-F7BF-08464A7787B8}"/>
                </a:ext>
              </a:extLst>
            </p:cNvPr>
            <p:cNvPicPr/>
            <p:nvPr/>
          </p:nvPicPr>
          <p:blipFill>
            <a:blip r:embed="rId6"/>
            <a:stretch>
              <a:fillRect/>
            </a:stretch>
          </p:blipFill>
          <p:spPr>
            <a:xfrm>
              <a:off x="6253838" y="4763"/>
              <a:ext cx="1740274" cy="1394197"/>
            </a:xfrm>
            <a:prstGeom prst="rect">
              <a:avLst/>
            </a:prstGeom>
          </p:spPr>
        </p:pic>
        <p:sp>
          <p:nvSpPr>
            <p:cNvPr id="64" name="Shape 124">
              <a:extLst>
                <a:ext uri="{FF2B5EF4-FFF2-40B4-BE49-F238E27FC236}">
                  <a16:creationId xmlns:a16="http://schemas.microsoft.com/office/drawing/2014/main" id="{E699233B-7586-7A3B-8E73-ACAB2FABC12D}"/>
                </a:ext>
              </a:extLst>
            </p:cNvPr>
            <p:cNvSpPr/>
            <p:nvPr/>
          </p:nvSpPr>
          <p:spPr>
            <a:xfrm>
              <a:off x="6249075" y="0"/>
              <a:ext cx="1749799" cy="1403722"/>
            </a:xfrm>
            <a:custGeom>
              <a:avLst/>
              <a:gdLst/>
              <a:ahLst/>
              <a:cxnLst/>
              <a:rect l="0" t="0" r="0" b="0"/>
              <a:pathLst>
                <a:path w="1749799" h="1403722">
                  <a:moveTo>
                    <a:pt x="0" y="0"/>
                  </a:moveTo>
                  <a:lnTo>
                    <a:pt x="1749799" y="0"/>
                  </a:lnTo>
                  <a:lnTo>
                    <a:pt x="1749799" y="1403722"/>
                  </a:lnTo>
                  <a:lnTo>
                    <a:pt x="0" y="1403722"/>
                  </a:lnTo>
                  <a:close/>
                </a:path>
              </a:pathLst>
            </a:custGeom>
            <a:ln w="9525" cap="flat">
              <a:round/>
            </a:ln>
          </p:spPr>
          <p:style>
            <a:lnRef idx="1">
              <a:srgbClr val="233A44"/>
            </a:lnRef>
            <a:fillRef idx="0">
              <a:srgbClr val="000000">
                <a:alpha val="0"/>
              </a:srgbClr>
            </a:fillRef>
            <a:effectRef idx="0">
              <a:scrgbClr r="0" g="0" b="0"/>
            </a:effectRef>
            <a:fontRef idx="none"/>
          </p:style>
          <p:txBody>
            <a:bodyPr/>
            <a:lstStyle/>
            <a:p>
              <a:endParaRPr lang="en-IN"/>
            </a:p>
          </p:txBody>
        </p:sp>
      </p:grpSp>
      <p:sp>
        <p:nvSpPr>
          <p:cNvPr id="65" name="TextBox 64">
            <a:extLst>
              <a:ext uri="{FF2B5EF4-FFF2-40B4-BE49-F238E27FC236}">
                <a16:creationId xmlns:a16="http://schemas.microsoft.com/office/drawing/2014/main" id="{FE2A248E-86F3-71B3-03D8-DD1F5F222641}"/>
              </a:ext>
            </a:extLst>
          </p:cNvPr>
          <p:cNvSpPr txBox="1"/>
          <p:nvPr/>
        </p:nvSpPr>
        <p:spPr>
          <a:xfrm>
            <a:off x="531756" y="4989010"/>
            <a:ext cx="3359594" cy="1448473"/>
          </a:xfrm>
          <a:prstGeom prst="rect">
            <a:avLst/>
          </a:prstGeom>
          <a:noFill/>
        </p:spPr>
        <p:txBody>
          <a:bodyPr wrap="square" rtlCol="0">
            <a:spAutoFit/>
          </a:bodyPr>
          <a:lstStyle/>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NAME : </a:t>
            </a:r>
            <a:r>
              <a:rPr lang="en-IN" sz="1200" b="1" kern="100" dirty="0" err="1">
                <a:solidFill>
                  <a:srgbClr val="233A44"/>
                </a:solidFill>
                <a:effectLst/>
                <a:latin typeface="Calibri" panose="020F0502020204030204" pitchFamily="34" charset="0"/>
                <a:ea typeface="Calibri" panose="020F0502020204030204" pitchFamily="34" charset="0"/>
              </a:rPr>
              <a:t>Kasukurthi</a:t>
            </a:r>
            <a:r>
              <a:rPr lang="en-IN" sz="1200" b="1" kern="100" dirty="0">
                <a:solidFill>
                  <a:srgbClr val="233A44"/>
                </a:solidFill>
                <a:effectLst/>
                <a:latin typeface="Calibri" panose="020F0502020204030204" pitchFamily="34" charset="0"/>
                <a:ea typeface="Calibri" panose="020F0502020204030204" pitchFamily="34" charset="0"/>
              </a:rPr>
              <a:t> </a:t>
            </a:r>
            <a:r>
              <a:rPr lang="en-IN" sz="1200" b="1" kern="100" dirty="0" err="1">
                <a:solidFill>
                  <a:srgbClr val="233A44"/>
                </a:solidFill>
                <a:effectLst/>
                <a:latin typeface="Calibri" panose="020F0502020204030204" pitchFamily="34" charset="0"/>
                <a:ea typeface="Calibri" panose="020F0502020204030204" pitchFamily="34" charset="0"/>
              </a:rPr>
              <a:t>suresh</a:t>
            </a:r>
            <a:endParaRPr lang="en-IN" sz="1200" b="1" kern="100" dirty="0">
              <a:solidFill>
                <a:srgbClr val="233A44"/>
              </a:solidFill>
              <a:effectLst/>
              <a:latin typeface="Calibri" panose="020F0502020204030204" pitchFamily="34" charset="0"/>
              <a:ea typeface="Calibri" panose="020F0502020204030204" pitchFamily="34" charset="0"/>
            </a:endParaRP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E-MAIL :</a:t>
            </a:r>
            <a:r>
              <a:rPr lang="en-IN" sz="1200" b="1" kern="100" dirty="0">
                <a:solidFill>
                  <a:srgbClr val="233A44"/>
                </a:solidFill>
                <a:effectLst/>
                <a:latin typeface="Calibri" panose="020F0502020204030204" pitchFamily="34" charset="0"/>
                <a:ea typeface="Calibri" panose="020F0502020204030204" pitchFamily="34" charset="0"/>
              </a:rPr>
              <a:t> </a:t>
            </a:r>
          </a:p>
          <a:p>
            <a:pPr marL="300990" indent="-6350">
              <a:lnSpc>
                <a:spcPct val="103000"/>
              </a:lnSpc>
              <a:spcAft>
                <a:spcPts val="165"/>
              </a:spcAft>
            </a:pPr>
            <a:r>
              <a:rPr lang="en-IN" sz="1200" b="1" kern="100" dirty="0">
                <a:solidFill>
                  <a:srgbClr val="233A44"/>
                </a:solidFill>
                <a:effectLst/>
                <a:latin typeface="Calibri" panose="020F0502020204030204" pitchFamily="34" charset="0"/>
                <a:ea typeface="Calibri" panose="020F0502020204030204" pitchFamily="34" charset="0"/>
              </a:rPr>
              <a:t>kasukurthisuresh123@gmail.com </a:t>
            </a: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REG NO :</a:t>
            </a:r>
            <a:r>
              <a:rPr lang="en-IN" sz="1200" b="1" kern="100" dirty="0">
                <a:solidFill>
                  <a:srgbClr val="233A44"/>
                </a:solidFill>
                <a:effectLst/>
                <a:latin typeface="Calibri" panose="020F0502020204030204" pitchFamily="34" charset="0"/>
                <a:ea typeface="Calibri" panose="020F0502020204030204" pitchFamily="34" charset="0"/>
              </a:rPr>
              <a:t> 213888200040</a:t>
            </a:r>
            <a:endParaRPr lang="en-IN" sz="1200" kern="100" dirty="0">
              <a:solidFill>
                <a:srgbClr val="233A44"/>
              </a:solidFill>
              <a:effectLst/>
              <a:latin typeface="Calibri" panose="020F0502020204030204" pitchFamily="34" charset="0"/>
              <a:ea typeface="Calibri" panose="020F0502020204030204" pitchFamily="34" charset="0"/>
            </a:endParaRP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PH.NO :</a:t>
            </a:r>
            <a:r>
              <a:rPr lang="en-IN" sz="1200" b="1" kern="100" dirty="0">
                <a:solidFill>
                  <a:srgbClr val="233A44"/>
                </a:solidFill>
                <a:effectLst/>
                <a:latin typeface="Calibri" panose="020F0502020204030204" pitchFamily="34" charset="0"/>
                <a:ea typeface="Calibri" panose="020F0502020204030204" pitchFamily="34" charset="0"/>
              </a:rPr>
              <a:t> 6304063080</a:t>
            </a:r>
            <a:endParaRPr lang="en-IN" sz="1200" kern="100" dirty="0">
              <a:solidFill>
                <a:srgbClr val="233A44"/>
              </a:solidFill>
              <a:effectLst/>
              <a:latin typeface="Calibri" panose="020F0502020204030204" pitchFamily="34" charset="0"/>
              <a:ea typeface="Calibri" panose="020F0502020204030204" pitchFamily="34" charset="0"/>
            </a:endParaRPr>
          </a:p>
          <a:p>
            <a:endParaRPr lang="en-IN" dirty="0"/>
          </a:p>
        </p:txBody>
      </p:sp>
      <p:sp>
        <p:nvSpPr>
          <p:cNvPr id="70" name="TextBox 69">
            <a:extLst>
              <a:ext uri="{FF2B5EF4-FFF2-40B4-BE49-F238E27FC236}">
                <a16:creationId xmlns:a16="http://schemas.microsoft.com/office/drawing/2014/main" id="{8835A923-5E7B-D68C-37D9-55A83532CEFC}"/>
              </a:ext>
            </a:extLst>
          </p:cNvPr>
          <p:cNvSpPr txBox="1"/>
          <p:nvPr/>
        </p:nvSpPr>
        <p:spPr>
          <a:xfrm>
            <a:off x="2989347" y="5046544"/>
            <a:ext cx="3470864" cy="1232645"/>
          </a:xfrm>
          <a:prstGeom prst="rect">
            <a:avLst/>
          </a:prstGeom>
          <a:noFill/>
        </p:spPr>
        <p:txBody>
          <a:bodyPr wrap="square" rtlCol="0">
            <a:spAutoFit/>
          </a:bodyPr>
          <a:lstStyle/>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NAME :</a:t>
            </a:r>
            <a:r>
              <a:rPr lang="en-IN" sz="1200" b="1" kern="100" dirty="0">
                <a:solidFill>
                  <a:srgbClr val="233A44"/>
                </a:solidFill>
                <a:latin typeface="Calibri" panose="020F0502020204030204" pitchFamily="34" charset="0"/>
                <a:ea typeface="Calibri" panose="020F0502020204030204" pitchFamily="34" charset="0"/>
              </a:rPr>
              <a:t> Vase Akshay  Kumar</a:t>
            </a:r>
            <a:endParaRPr lang="en-IN" sz="1200" b="1" kern="100" dirty="0">
              <a:solidFill>
                <a:srgbClr val="233A44"/>
              </a:solidFill>
              <a:effectLst/>
              <a:latin typeface="Calibri" panose="020F0502020204030204" pitchFamily="34" charset="0"/>
              <a:ea typeface="Calibri" panose="020F0502020204030204" pitchFamily="34" charset="0"/>
            </a:endParaRP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E-MAIL :</a:t>
            </a:r>
            <a:r>
              <a:rPr lang="en-IN" sz="1200" b="1" kern="100" dirty="0">
                <a:solidFill>
                  <a:srgbClr val="233A44"/>
                </a:solidFill>
                <a:effectLst/>
                <a:latin typeface="Calibri" panose="020F0502020204030204" pitchFamily="34" charset="0"/>
                <a:ea typeface="Calibri" panose="020F0502020204030204" pitchFamily="34" charset="0"/>
              </a:rPr>
              <a:t> Vase75@gmail.com </a:t>
            </a: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REG NO :</a:t>
            </a:r>
            <a:r>
              <a:rPr lang="en-IN" sz="1200" b="1" kern="100" dirty="0">
                <a:solidFill>
                  <a:srgbClr val="233A44"/>
                </a:solidFill>
                <a:effectLst/>
                <a:latin typeface="Calibri" panose="020F0502020204030204" pitchFamily="34" charset="0"/>
                <a:ea typeface="Calibri" panose="020F0502020204030204" pitchFamily="34" charset="0"/>
              </a:rPr>
              <a:t> 213888200084</a:t>
            </a:r>
            <a:endParaRPr lang="en-IN" sz="1200" kern="100" dirty="0">
              <a:solidFill>
                <a:srgbClr val="233A44"/>
              </a:solidFill>
              <a:effectLst/>
              <a:latin typeface="Calibri" panose="020F0502020204030204" pitchFamily="34" charset="0"/>
              <a:ea typeface="Calibri" panose="020F0502020204030204" pitchFamily="34" charset="0"/>
            </a:endParaRP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PH.NO :</a:t>
            </a:r>
            <a:r>
              <a:rPr lang="en-IN" sz="1200" b="1" kern="100" dirty="0">
                <a:solidFill>
                  <a:srgbClr val="233A44"/>
                </a:solidFill>
                <a:effectLst/>
                <a:latin typeface="Calibri" panose="020F0502020204030204" pitchFamily="34" charset="0"/>
                <a:ea typeface="Calibri" panose="020F0502020204030204" pitchFamily="34" charset="0"/>
              </a:rPr>
              <a:t> 6301779975</a:t>
            </a:r>
            <a:endParaRPr lang="en-IN" sz="1200" kern="100" dirty="0">
              <a:solidFill>
                <a:srgbClr val="233A44"/>
              </a:solidFill>
              <a:effectLst/>
              <a:latin typeface="Calibri" panose="020F0502020204030204" pitchFamily="34" charset="0"/>
              <a:ea typeface="Calibri" panose="020F0502020204030204" pitchFamily="34" charset="0"/>
            </a:endParaRPr>
          </a:p>
          <a:p>
            <a:endParaRPr lang="en-IN" dirty="0"/>
          </a:p>
        </p:txBody>
      </p:sp>
      <p:sp>
        <p:nvSpPr>
          <p:cNvPr id="71" name="TextBox 70">
            <a:extLst>
              <a:ext uri="{FF2B5EF4-FFF2-40B4-BE49-F238E27FC236}">
                <a16:creationId xmlns:a16="http://schemas.microsoft.com/office/drawing/2014/main" id="{380A5583-BF10-D07E-992F-BFC6DD082BCC}"/>
              </a:ext>
            </a:extLst>
          </p:cNvPr>
          <p:cNvSpPr txBox="1"/>
          <p:nvPr/>
        </p:nvSpPr>
        <p:spPr>
          <a:xfrm>
            <a:off x="5556857" y="5064488"/>
            <a:ext cx="2807372" cy="1232645"/>
          </a:xfrm>
          <a:prstGeom prst="rect">
            <a:avLst/>
          </a:prstGeom>
          <a:noFill/>
        </p:spPr>
        <p:txBody>
          <a:bodyPr wrap="none" rtlCol="0">
            <a:spAutoFit/>
          </a:bodyPr>
          <a:lstStyle/>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NAME</a:t>
            </a:r>
            <a:r>
              <a:rPr lang="en-IN" sz="1200" b="1" kern="100" dirty="0">
                <a:solidFill>
                  <a:srgbClr val="D9563F"/>
                </a:solidFill>
                <a:latin typeface="Calibri" panose="020F0502020204030204" pitchFamily="34" charset="0"/>
                <a:ea typeface="Calibri" panose="020F0502020204030204" pitchFamily="34" charset="0"/>
              </a:rPr>
              <a:t> : </a:t>
            </a:r>
            <a:r>
              <a:rPr lang="en-IN" sz="1200" b="1" kern="100" dirty="0" err="1">
                <a:solidFill>
                  <a:schemeClr val="tx1">
                    <a:lumMod val="95000"/>
                    <a:lumOff val="5000"/>
                  </a:schemeClr>
                </a:solidFill>
                <a:latin typeface="Calibri" panose="020F0502020204030204" pitchFamily="34" charset="0"/>
                <a:ea typeface="Calibri" panose="020F0502020204030204" pitchFamily="34" charset="0"/>
              </a:rPr>
              <a:t>Gobbilla</a:t>
            </a:r>
            <a:r>
              <a:rPr lang="en-IN" sz="1200" b="1" kern="100" dirty="0">
                <a:solidFill>
                  <a:schemeClr val="tx1">
                    <a:lumMod val="95000"/>
                    <a:lumOff val="5000"/>
                  </a:schemeClr>
                </a:solidFill>
                <a:latin typeface="Calibri" panose="020F0502020204030204" pitchFamily="34" charset="0"/>
                <a:ea typeface="Calibri" panose="020F0502020204030204" pitchFamily="34" charset="0"/>
              </a:rPr>
              <a:t> Sai Krishna</a:t>
            </a:r>
            <a:endParaRPr lang="en-IN" sz="1200" b="1" kern="100" dirty="0">
              <a:solidFill>
                <a:schemeClr val="tx1">
                  <a:lumMod val="95000"/>
                  <a:lumOff val="5000"/>
                </a:schemeClr>
              </a:solidFill>
              <a:effectLst/>
              <a:latin typeface="Calibri" panose="020F0502020204030204" pitchFamily="34" charset="0"/>
              <a:ea typeface="Calibri" panose="020F0502020204030204" pitchFamily="34" charset="0"/>
            </a:endParaRP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E-MAIL: </a:t>
            </a:r>
            <a:r>
              <a:rPr lang="en-IN" sz="1200" b="1" kern="100" dirty="0">
                <a:solidFill>
                  <a:schemeClr val="tx1">
                    <a:lumMod val="95000"/>
                    <a:lumOff val="5000"/>
                  </a:schemeClr>
                </a:solidFill>
                <a:effectLst/>
                <a:latin typeface="Calibri" panose="020F0502020204030204" pitchFamily="34" charset="0"/>
                <a:ea typeface="Calibri" panose="020F0502020204030204" pitchFamily="34" charset="0"/>
              </a:rPr>
              <a:t>gsaikrishna215</a:t>
            </a:r>
            <a:r>
              <a:rPr lang="en-IN" sz="1200" b="1" kern="100" dirty="0">
                <a:solidFill>
                  <a:srgbClr val="233A44"/>
                </a:solidFill>
                <a:effectLst/>
                <a:latin typeface="Calibri" panose="020F0502020204030204" pitchFamily="34" charset="0"/>
                <a:ea typeface="Calibri" panose="020F0502020204030204" pitchFamily="34" charset="0"/>
              </a:rPr>
              <a:t>@gmail.com </a:t>
            </a: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REG NO :</a:t>
            </a:r>
            <a:r>
              <a:rPr lang="en-IN" sz="1200" b="1" kern="100" dirty="0">
                <a:solidFill>
                  <a:srgbClr val="233A44"/>
                </a:solidFill>
                <a:effectLst/>
                <a:latin typeface="Calibri" panose="020F0502020204030204" pitchFamily="34" charset="0"/>
                <a:ea typeface="Calibri" panose="020F0502020204030204" pitchFamily="34" charset="0"/>
              </a:rPr>
              <a:t> 213888200027</a:t>
            </a:r>
            <a:endParaRPr lang="en-IN" sz="1200" kern="100" dirty="0">
              <a:solidFill>
                <a:srgbClr val="233A44"/>
              </a:solidFill>
              <a:effectLst/>
              <a:latin typeface="Calibri" panose="020F0502020204030204" pitchFamily="34" charset="0"/>
              <a:ea typeface="Calibri" panose="020F0502020204030204" pitchFamily="34" charset="0"/>
            </a:endParaRP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PH.NO :</a:t>
            </a:r>
            <a:r>
              <a:rPr lang="en-IN" sz="1200" b="1" kern="100" dirty="0">
                <a:solidFill>
                  <a:srgbClr val="233A44"/>
                </a:solidFill>
                <a:effectLst/>
                <a:latin typeface="Calibri" panose="020F0502020204030204" pitchFamily="34" charset="0"/>
                <a:ea typeface="Calibri" panose="020F0502020204030204" pitchFamily="34" charset="0"/>
              </a:rPr>
              <a:t> 9989199125</a:t>
            </a:r>
            <a:endParaRPr lang="en-IN" sz="1200" kern="100" dirty="0">
              <a:solidFill>
                <a:srgbClr val="233A44"/>
              </a:solidFill>
              <a:effectLst/>
              <a:latin typeface="Calibri" panose="020F0502020204030204" pitchFamily="34" charset="0"/>
              <a:ea typeface="Calibri" panose="020F0502020204030204" pitchFamily="34" charset="0"/>
            </a:endParaRPr>
          </a:p>
          <a:p>
            <a:endParaRPr lang="en-IN" dirty="0"/>
          </a:p>
        </p:txBody>
      </p:sp>
      <p:sp>
        <p:nvSpPr>
          <p:cNvPr id="73" name="TextBox 72">
            <a:extLst>
              <a:ext uri="{FF2B5EF4-FFF2-40B4-BE49-F238E27FC236}">
                <a16:creationId xmlns:a16="http://schemas.microsoft.com/office/drawing/2014/main" id="{900B9C6B-9776-8930-9F73-3A4E958B2F47}"/>
              </a:ext>
            </a:extLst>
          </p:cNvPr>
          <p:cNvSpPr txBox="1"/>
          <p:nvPr/>
        </p:nvSpPr>
        <p:spPr>
          <a:xfrm>
            <a:off x="8279967" y="5030935"/>
            <a:ext cx="3155184" cy="1462580"/>
          </a:xfrm>
          <a:prstGeom prst="rect">
            <a:avLst/>
          </a:prstGeom>
          <a:noFill/>
        </p:spPr>
        <p:txBody>
          <a:bodyPr wrap="square" rtlCol="0">
            <a:spAutoFit/>
          </a:bodyPr>
          <a:lstStyle/>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NAME : </a:t>
            </a:r>
            <a:r>
              <a:rPr lang="en-IN" sz="1200" b="1" kern="100" dirty="0" err="1">
                <a:solidFill>
                  <a:srgbClr val="233A44"/>
                </a:solidFill>
                <a:latin typeface="Calibri" panose="020F0502020204030204" pitchFamily="34" charset="0"/>
                <a:ea typeface="Calibri" panose="020F0502020204030204" pitchFamily="34" charset="0"/>
              </a:rPr>
              <a:t>Annem</a:t>
            </a:r>
            <a:r>
              <a:rPr lang="en-IN" sz="1200" b="1" kern="100" dirty="0">
                <a:solidFill>
                  <a:srgbClr val="233A44"/>
                </a:solidFill>
                <a:latin typeface="Calibri" panose="020F0502020204030204" pitchFamily="34" charset="0"/>
                <a:ea typeface="Calibri" panose="020F0502020204030204" pitchFamily="34" charset="0"/>
              </a:rPr>
              <a:t> Bhavani Shankar</a:t>
            </a:r>
            <a:endParaRPr lang="en-IN" sz="1200" b="1" kern="100" dirty="0">
              <a:solidFill>
                <a:srgbClr val="233A44"/>
              </a:solidFill>
              <a:effectLst/>
              <a:latin typeface="Calibri" panose="020F0502020204030204" pitchFamily="34" charset="0"/>
              <a:ea typeface="Calibri" panose="020F0502020204030204" pitchFamily="34" charset="0"/>
            </a:endParaRP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E-MAIL: </a:t>
            </a:r>
            <a:r>
              <a:rPr lang="en-IN" sz="1200" b="1" kern="100" dirty="0">
                <a:effectLst/>
                <a:latin typeface="Calibri" panose="020F0502020204030204" pitchFamily="34" charset="0"/>
                <a:ea typeface="Calibri" panose="020F0502020204030204" pitchFamily="34" charset="0"/>
              </a:rPr>
              <a:t>Annembhavanishankaer24@gmail.com</a:t>
            </a: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REG NO :</a:t>
            </a:r>
            <a:r>
              <a:rPr lang="en-IN" sz="1200" b="1" kern="100" dirty="0">
                <a:solidFill>
                  <a:srgbClr val="233A44"/>
                </a:solidFill>
                <a:effectLst/>
                <a:latin typeface="Calibri" panose="020F0502020204030204" pitchFamily="34" charset="0"/>
                <a:ea typeface="Calibri" panose="020F0502020204030204" pitchFamily="34" charset="0"/>
              </a:rPr>
              <a:t> 213888200006</a:t>
            </a:r>
          </a:p>
          <a:p>
            <a:pPr marL="300990" indent="-6350">
              <a:lnSpc>
                <a:spcPct val="103000"/>
              </a:lnSpc>
              <a:spcAft>
                <a:spcPts val="165"/>
              </a:spcAft>
            </a:pPr>
            <a:r>
              <a:rPr lang="en-IN" sz="1200" b="1" kern="100" dirty="0">
                <a:solidFill>
                  <a:srgbClr val="D9563F"/>
                </a:solidFill>
                <a:effectLst/>
                <a:latin typeface="Calibri" panose="020F0502020204030204" pitchFamily="34" charset="0"/>
                <a:ea typeface="Calibri" panose="020F0502020204030204" pitchFamily="34" charset="0"/>
              </a:rPr>
              <a:t>PH.NO :</a:t>
            </a:r>
            <a:r>
              <a:rPr lang="en-IN" sz="1200" b="1" kern="100" dirty="0">
                <a:solidFill>
                  <a:srgbClr val="233A44"/>
                </a:solidFill>
                <a:effectLst/>
                <a:latin typeface="Calibri" panose="020F0502020204030204" pitchFamily="34" charset="0"/>
                <a:ea typeface="Calibri" panose="020F0502020204030204" pitchFamily="34" charset="0"/>
              </a:rPr>
              <a:t> 6281376886</a:t>
            </a:r>
          </a:p>
          <a:p>
            <a:endParaRPr lang="en-IN" dirty="0"/>
          </a:p>
        </p:txBody>
      </p:sp>
      <p:sp>
        <p:nvSpPr>
          <p:cNvPr id="74" name="TextBox 73">
            <a:extLst>
              <a:ext uri="{FF2B5EF4-FFF2-40B4-BE49-F238E27FC236}">
                <a16:creationId xmlns:a16="http://schemas.microsoft.com/office/drawing/2014/main" id="{68BDBD84-7A9E-CEE5-5706-290CEC5848AC}"/>
              </a:ext>
            </a:extLst>
          </p:cNvPr>
          <p:cNvSpPr txBox="1"/>
          <p:nvPr/>
        </p:nvSpPr>
        <p:spPr>
          <a:xfrm>
            <a:off x="953380" y="2740653"/>
            <a:ext cx="3239729" cy="369332"/>
          </a:xfrm>
          <a:prstGeom prst="rect">
            <a:avLst/>
          </a:prstGeom>
          <a:noFill/>
        </p:spPr>
        <p:txBody>
          <a:bodyPr wrap="square" rtlCol="0">
            <a:spAutoFit/>
          </a:bodyPr>
          <a:lstStyle/>
          <a:p>
            <a:r>
              <a:rPr lang="en-IN" b="1" dirty="0">
                <a:solidFill>
                  <a:srgbClr val="660033"/>
                </a:solidFill>
              </a:rPr>
              <a:t>TEAM MEMBER 1</a:t>
            </a:r>
          </a:p>
        </p:txBody>
      </p:sp>
      <p:sp>
        <p:nvSpPr>
          <p:cNvPr id="75" name="TextBox 74">
            <a:extLst>
              <a:ext uri="{FF2B5EF4-FFF2-40B4-BE49-F238E27FC236}">
                <a16:creationId xmlns:a16="http://schemas.microsoft.com/office/drawing/2014/main" id="{C4A87E92-82A9-DFAC-2B6E-3D61CB6843D5}"/>
              </a:ext>
            </a:extLst>
          </p:cNvPr>
          <p:cNvSpPr txBox="1"/>
          <p:nvPr/>
        </p:nvSpPr>
        <p:spPr>
          <a:xfrm>
            <a:off x="3337768" y="2769393"/>
            <a:ext cx="2162772" cy="646331"/>
          </a:xfrm>
          <a:prstGeom prst="rect">
            <a:avLst/>
          </a:prstGeom>
          <a:noFill/>
        </p:spPr>
        <p:txBody>
          <a:bodyPr wrap="none" rtlCol="0">
            <a:spAutoFit/>
          </a:bodyPr>
          <a:lstStyle/>
          <a:p>
            <a:r>
              <a:rPr lang="en-IN" b="1" dirty="0">
                <a:solidFill>
                  <a:srgbClr val="660033"/>
                </a:solidFill>
              </a:rPr>
              <a:t>TEAM MEMBER 2</a:t>
            </a:r>
          </a:p>
          <a:p>
            <a:endParaRPr lang="en-IN" dirty="0"/>
          </a:p>
        </p:txBody>
      </p:sp>
      <p:sp>
        <p:nvSpPr>
          <p:cNvPr id="76" name="TextBox 75">
            <a:extLst>
              <a:ext uri="{FF2B5EF4-FFF2-40B4-BE49-F238E27FC236}">
                <a16:creationId xmlns:a16="http://schemas.microsoft.com/office/drawing/2014/main" id="{F6E8581A-E0B2-A0F7-7979-32A6FB215575}"/>
              </a:ext>
            </a:extLst>
          </p:cNvPr>
          <p:cNvSpPr txBox="1"/>
          <p:nvPr/>
        </p:nvSpPr>
        <p:spPr>
          <a:xfrm>
            <a:off x="6107296" y="2761888"/>
            <a:ext cx="2162772" cy="646331"/>
          </a:xfrm>
          <a:prstGeom prst="rect">
            <a:avLst/>
          </a:prstGeom>
          <a:noFill/>
        </p:spPr>
        <p:txBody>
          <a:bodyPr wrap="none" rtlCol="0">
            <a:spAutoFit/>
          </a:bodyPr>
          <a:lstStyle/>
          <a:p>
            <a:r>
              <a:rPr lang="en-IN" b="1" dirty="0">
                <a:solidFill>
                  <a:srgbClr val="660033"/>
                </a:solidFill>
              </a:rPr>
              <a:t>TEAM MEMBER 3</a:t>
            </a:r>
          </a:p>
          <a:p>
            <a:endParaRPr lang="en-IN" dirty="0"/>
          </a:p>
        </p:txBody>
      </p:sp>
      <p:sp>
        <p:nvSpPr>
          <p:cNvPr id="78" name="TextBox 77">
            <a:extLst>
              <a:ext uri="{FF2B5EF4-FFF2-40B4-BE49-F238E27FC236}">
                <a16:creationId xmlns:a16="http://schemas.microsoft.com/office/drawing/2014/main" id="{57D385B6-B2D0-9E38-33A7-48552719141F}"/>
              </a:ext>
            </a:extLst>
          </p:cNvPr>
          <p:cNvSpPr txBox="1"/>
          <p:nvPr/>
        </p:nvSpPr>
        <p:spPr>
          <a:xfrm>
            <a:off x="8702683" y="2714131"/>
            <a:ext cx="2162772" cy="646331"/>
          </a:xfrm>
          <a:prstGeom prst="rect">
            <a:avLst/>
          </a:prstGeom>
          <a:noFill/>
        </p:spPr>
        <p:txBody>
          <a:bodyPr wrap="none" rtlCol="0">
            <a:spAutoFit/>
          </a:bodyPr>
          <a:lstStyle/>
          <a:p>
            <a:r>
              <a:rPr lang="en-IN" b="1" dirty="0">
                <a:solidFill>
                  <a:srgbClr val="660033"/>
                </a:solidFill>
              </a:rPr>
              <a:t>TEAM MEMBER 4</a:t>
            </a:r>
          </a:p>
          <a:p>
            <a:endParaRPr lang="en-IN" dirty="0"/>
          </a:p>
        </p:txBody>
      </p:sp>
    </p:spTree>
    <p:extLst>
      <p:ext uri="{BB962C8B-B14F-4D97-AF65-F5344CB8AC3E}">
        <p14:creationId xmlns:p14="http://schemas.microsoft.com/office/powerpoint/2010/main" val="1821432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124A-B968-7B7E-883E-7AEC77ED00A6}"/>
              </a:ext>
            </a:extLst>
          </p:cNvPr>
          <p:cNvSpPr>
            <a:spLocks noGrp="1"/>
          </p:cNvSpPr>
          <p:nvPr>
            <p:ph type="title"/>
          </p:nvPr>
        </p:nvSpPr>
        <p:spPr/>
        <p:txBody>
          <a:bodyPr>
            <a:normAutofit/>
          </a:bodyPr>
          <a:lstStyle/>
          <a:p>
            <a:r>
              <a:rPr lang="en-US" sz="3600" b="1" i="0" u="sng" dirty="0">
                <a:solidFill>
                  <a:srgbClr val="00796B"/>
                </a:solidFill>
                <a:effectLst/>
                <a:latin typeface="Nunito" panose="020F0502020204030204" pitchFamily="2" charset="0"/>
              </a:rPr>
              <a:t>Part 3: Content Ideas and Marketing Strategies</a:t>
            </a:r>
            <a:endParaRPr lang="en-IN" sz="3600" dirty="0"/>
          </a:p>
        </p:txBody>
      </p:sp>
      <p:sp>
        <p:nvSpPr>
          <p:cNvPr id="3" name="Content Placeholder 2">
            <a:extLst>
              <a:ext uri="{FF2B5EF4-FFF2-40B4-BE49-F238E27FC236}">
                <a16:creationId xmlns:a16="http://schemas.microsoft.com/office/drawing/2014/main" id="{726D9346-073C-50E0-F05A-CB491C1F9632}"/>
              </a:ext>
            </a:extLst>
          </p:cNvPr>
          <p:cNvSpPr>
            <a:spLocks noGrp="1"/>
          </p:cNvSpPr>
          <p:nvPr>
            <p:ph idx="1"/>
          </p:nvPr>
        </p:nvSpPr>
        <p:spPr/>
        <p:txBody>
          <a:bodyPr>
            <a:normAutofit/>
          </a:bodyPr>
          <a:lstStyle/>
          <a:p>
            <a:pPr rtl="0">
              <a:spcBef>
                <a:spcPts val="0"/>
              </a:spcBef>
              <a:spcAft>
                <a:spcPts val="0"/>
              </a:spcAft>
            </a:pPr>
            <a:r>
              <a:rPr lang="en-US" sz="2800" b="1" i="0" u="none" strike="noStrike" dirty="0">
                <a:solidFill>
                  <a:srgbClr val="233A44"/>
                </a:solidFill>
                <a:effectLst/>
                <a:latin typeface="Calibri" panose="020F0502020204030204" pitchFamily="34" charset="0"/>
              </a:rPr>
              <a:t>Content Idea Generation &amp; Strategy:</a:t>
            </a:r>
            <a:r>
              <a:rPr lang="en-US" sz="2800" b="0" i="0" u="none" strike="noStrike" dirty="0">
                <a:solidFill>
                  <a:srgbClr val="233A44"/>
                </a:solidFill>
                <a:effectLst/>
                <a:latin typeface="Calibri" panose="020F0502020204030204" pitchFamily="34" charset="0"/>
              </a:rPr>
              <a:t> Create a content calendar for the remaining month of April </a:t>
            </a:r>
            <a:endParaRPr lang="en-US" sz="2800" b="0" dirty="0">
              <a:effectLst/>
            </a:endParaRPr>
          </a:p>
          <a:p>
            <a:r>
              <a:rPr lang="en-US" sz="2800" b="0" i="0" u="none" strike="noStrike" dirty="0">
                <a:solidFill>
                  <a:srgbClr val="233A44"/>
                </a:solidFill>
                <a:effectLst/>
                <a:latin typeface="Calibri" panose="020F0502020204030204" pitchFamily="34" charset="0"/>
              </a:rPr>
              <a:t>by brainstorming content themes, exploring various formats like blog posts, videos, infographics, podcasts, and interactive quizzes, and scheduling publication dates mainly on Facebook &amp; Instagram. And include the strategy, aim and the idea behind </a:t>
            </a:r>
            <a:r>
              <a:rPr lang="en-US" sz="2800" b="0" i="0" u="none" strike="noStrike" dirty="0">
                <a:solidFill>
                  <a:srgbClr val="233A44"/>
                </a:solidFill>
                <a:effectLst/>
                <a:latin typeface="Lexend"/>
              </a:rPr>
              <a:t>only for the post and story mentioned in the calendar.</a:t>
            </a:r>
            <a:endParaRPr lang="en-IN" sz="2800" dirty="0"/>
          </a:p>
        </p:txBody>
      </p:sp>
    </p:spTree>
    <p:extLst>
      <p:ext uri="{BB962C8B-B14F-4D97-AF65-F5344CB8AC3E}">
        <p14:creationId xmlns:p14="http://schemas.microsoft.com/office/powerpoint/2010/main" val="2662912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FAB1-1A95-2300-F2F4-8A1A374F2E67}"/>
              </a:ext>
            </a:extLst>
          </p:cNvPr>
          <p:cNvSpPr>
            <a:spLocks noGrp="1"/>
          </p:cNvSpPr>
          <p:nvPr>
            <p:ph type="title"/>
          </p:nvPr>
        </p:nvSpPr>
        <p:spPr>
          <a:xfrm>
            <a:off x="6432696" y="1155019"/>
            <a:ext cx="5199322" cy="1875260"/>
          </a:xfrm>
        </p:spPr>
        <p:txBody>
          <a:bodyPr>
            <a:normAutofit fontScale="90000"/>
          </a:bodyPr>
          <a:lstStyle/>
          <a:p>
            <a:pPr rtl="0">
              <a:spcBef>
                <a:spcPts val="0"/>
              </a:spcBef>
              <a:spcAft>
                <a:spcPts val="0"/>
              </a:spcAft>
            </a:pPr>
            <a:r>
              <a:rPr lang="en-US" sz="4000" b="1" i="0" u="sng" strike="noStrike" dirty="0">
                <a:solidFill>
                  <a:srgbClr val="00796B"/>
                </a:solidFill>
                <a:effectLst/>
                <a:latin typeface="Calibri" panose="020F0502020204030204" pitchFamily="34" charset="0"/>
              </a:rPr>
              <a:t>Content Calendar for the </a:t>
            </a:r>
            <a:br>
              <a:rPr lang="en-US" sz="4000" b="0" u="sng" dirty="0">
                <a:effectLst/>
              </a:rPr>
            </a:br>
            <a:r>
              <a:rPr lang="en-US" sz="4000" b="1" i="0" u="sng" strike="noStrike" dirty="0">
                <a:solidFill>
                  <a:srgbClr val="00796B"/>
                </a:solidFill>
                <a:effectLst/>
                <a:latin typeface="Calibri" panose="020F0502020204030204" pitchFamily="34" charset="0"/>
              </a:rPr>
              <a:t>month of April</a:t>
            </a:r>
            <a:br>
              <a:rPr lang="en-US" b="0" dirty="0">
                <a:effectLst/>
              </a:rPr>
            </a:br>
            <a:br>
              <a:rPr lang="en-US" dirty="0"/>
            </a:br>
            <a:endParaRPr lang="en-IN" dirty="0"/>
          </a:p>
        </p:txBody>
      </p:sp>
      <p:sp>
        <p:nvSpPr>
          <p:cNvPr id="4" name="Text Placeholder 3">
            <a:extLst>
              <a:ext uri="{FF2B5EF4-FFF2-40B4-BE49-F238E27FC236}">
                <a16:creationId xmlns:a16="http://schemas.microsoft.com/office/drawing/2014/main" id="{3D475BD2-1B78-B74C-F461-73058E8089F2}"/>
              </a:ext>
            </a:extLst>
          </p:cNvPr>
          <p:cNvSpPr>
            <a:spLocks noGrp="1"/>
          </p:cNvSpPr>
          <p:nvPr>
            <p:ph type="body" sz="half" idx="2"/>
          </p:nvPr>
        </p:nvSpPr>
        <p:spPr>
          <a:xfrm>
            <a:off x="6868632" y="2445488"/>
            <a:ext cx="4508205" cy="2812312"/>
          </a:xfrm>
        </p:spPr>
        <p:txBody>
          <a:bodyPr>
            <a:noAutofit/>
          </a:bodyPr>
          <a:lstStyle/>
          <a:p>
            <a:r>
              <a:rPr lang="en-US" sz="2400" b="1" i="0" u="none" strike="noStrike" dirty="0">
                <a:solidFill>
                  <a:schemeClr val="tx2">
                    <a:lumMod val="50000"/>
                  </a:schemeClr>
                </a:solidFill>
                <a:effectLst/>
                <a:latin typeface="Calibri" panose="020F0502020204030204" pitchFamily="34" charset="0"/>
              </a:rPr>
              <a:t>"Every month is a celebration with Amul! Indulge in a year full of dairy delights, creamy goodness, and chocolate heaven. Let each day be a reminder to taste the difference and share the love with Amul. #AmulCalendar #DairyDelights</a:t>
            </a:r>
            <a:r>
              <a:rPr lang="en-US" sz="2400" b="1" i="0" u="none" strike="noStrike" dirty="0">
                <a:solidFill>
                  <a:srgbClr val="163EF5"/>
                </a:solidFill>
                <a:effectLst/>
                <a:latin typeface="Calibri" panose="020F0502020204030204" pitchFamily="34" charset="0"/>
              </a:rPr>
              <a:t>”</a:t>
            </a:r>
            <a:endParaRPr lang="en-IN" sz="2400" dirty="0"/>
          </a:p>
        </p:txBody>
      </p:sp>
      <p:pic>
        <p:nvPicPr>
          <p:cNvPr id="8" name="Picture 7">
            <a:extLst>
              <a:ext uri="{FF2B5EF4-FFF2-40B4-BE49-F238E27FC236}">
                <a16:creationId xmlns:a16="http://schemas.microsoft.com/office/drawing/2014/main" id="{823C20D1-A4D2-E28B-362B-F0DB8DBA2AF0}"/>
              </a:ext>
            </a:extLst>
          </p:cNvPr>
          <p:cNvPicPr>
            <a:picLocks noChangeAspect="1"/>
          </p:cNvPicPr>
          <p:nvPr/>
        </p:nvPicPr>
        <p:blipFill>
          <a:blip r:embed="rId2"/>
          <a:stretch>
            <a:fillRect/>
          </a:stretch>
        </p:blipFill>
        <p:spPr>
          <a:xfrm>
            <a:off x="1651279" y="765544"/>
            <a:ext cx="4891781" cy="5426535"/>
          </a:xfrm>
          <a:prstGeom prst="rect">
            <a:avLst/>
          </a:prstGeom>
        </p:spPr>
      </p:pic>
      <p:sp>
        <p:nvSpPr>
          <p:cNvPr id="9" name="TextBox 8">
            <a:extLst>
              <a:ext uri="{FF2B5EF4-FFF2-40B4-BE49-F238E27FC236}">
                <a16:creationId xmlns:a16="http://schemas.microsoft.com/office/drawing/2014/main" id="{CC6FCCA6-21DA-32E3-CCC5-E83C7C680E10}"/>
              </a:ext>
            </a:extLst>
          </p:cNvPr>
          <p:cNvSpPr txBox="1"/>
          <p:nvPr/>
        </p:nvSpPr>
        <p:spPr>
          <a:xfrm rot="16200000">
            <a:off x="-725927" y="2614781"/>
            <a:ext cx="3923414" cy="830997"/>
          </a:xfrm>
          <a:prstGeom prst="rect">
            <a:avLst/>
          </a:prstGeom>
          <a:noFill/>
        </p:spPr>
        <p:txBody>
          <a:bodyPr wrap="square" rtlCol="0">
            <a:spAutoFit/>
          </a:bodyPr>
          <a:lstStyle/>
          <a:p>
            <a:r>
              <a:rPr lang="en-US" sz="4800" dirty="0">
                <a:solidFill>
                  <a:schemeClr val="tx2">
                    <a:lumMod val="50000"/>
                  </a:schemeClr>
                </a:solidFill>
              </a:rPr>
              <a:t>April 2024</a:t>
            </a:r>
            <a:endParaRPr lang="en-IN" sz="4800" dirty="0">
              <a:solidFill>
                <a:schemeClr val="tx2">
                  <a:lumMod val="50000"/>
                </a:schemeClr>
              </a:solidFill>
            </a:endParaRPr>
          </a:p>
        </p:txBody>
      </p:sp>
    </p:spTree>
    <p:extLst>
      <p:ext uri="{BB962C8B-B14F-4D97-AF65-F5344CB8AC3E}">
        <p14:creationId xmlns:p14="http://schemas.microsoft.com/office/powerpoint/2010/main" val="1266006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77FD-1D1A-D301-B9FE-19AEB6FEB457}"/>
              </a:ext>
            </a:extLst>
          </p:cNvPr>
          <p:cNvSpPr>
            <a:spLocks noGrp="1"/>
          </p:cNvSpPr>
          <p:nvPr>
            <p:ph type="title"/>
          </p:nvPr>
        </p:nvSpPr>
        <p:spPr>
          <a:xfrm>
            <a:off x="520997" y="765545"/>
            <a:ext cx="7868093" cy="1405367"/>
          </a:xfrm>
        </p:spPr>
        <p:txBody>
          <a:bodyPr>
            <a:normAutofit fontScale="90000"/>
          </a:bodyPr>
          <a:lstStyle/>
          <a:p>
            <a:pPr rtl="0">
              <a:spcBef>
                <a:spcPts val="0"/>
              </a:spcBef>
              <a:spcAft>
                <a:spcPts val="0"/>
              </a:spcAft>
            </a:pPr>
            <a:r>
              <a:rPr lang="en-US" sz="3200" b="1" i="0" u="sng" dirty="0">
                <a:solidFill>
                  <a:schemeClr val="accent5">
                    <a:lumMod val="75000"/>
                  </a:schemeClr>
                </a:solidFill>
                <a:effectLst/>
                <a:latin typeface="Calibri" panose="020F0502020204030204" pitchFamily="34" charset="0"/>
              </a:rPr>
              <a:t>Strategy, Aim and the Idea behind this story </a:t>
            </a:r>
            <a:br>
              <a:rPr lang="en-US" b="0" dirty="0">
                <a:effectLst/>
              </a:rPr>
            </a:br>
            <a:br>
              <a:rPr lang="en-US" dirty="0"/>
            </a:br>
            <a:endParaRPr lang="en-IN" dirty="0"/>
          </a:p>
        </p:txBody>
      </p:sp>
      <p:sp>
        <p:nvSpPr>
          <p:cNvPr id="4" name="Text Placeholder 3">
            <a:extLst>
              <a:ext uri="{FF2B5EF4-FFF2-40B4-BE49-F238E27FC236}">
                <a16:creationId xmlns:a16="http://schemas.microsoft.com/office/drawing/2014/main" id="{298F5234-8567-3791-055A-4E69382772BA}"/>
              </a:ext>
            </a:extLst>
          </p:cNvPr>
          <p:cNvSpPr>
            <a:spLocks noGrp="1"/>
          </p:cNvSpPr>
          <p:nvPr>
            <p:ph type="body" sz="half" idx="2"/>
          </p:nvPr>
        </p:nvSpPr>
        <p:spPr>
          <a:xfrm>
            <a:off x="1279451" y="1500123"/>
            <a:ext cx="9633097" cy="4592332"/>
          </a:xfrm>
        </p:spPr>
        <p:txBody>
          <a:bodyPr/>
          <a:lstStyle/>
          <a:p>
            <a:pPr marL="285750" indent="-285750" algn="l" rtl="0">
              <a:spcBef>
                <a:spcPts val="0"/>
              </a:spcBef>
              <a:spcAft>
                <a:spcPts val="0"/>
              </a:spcAft>
              <a:buFont typeface="Wingdings" panose="05000000000000000000" pitchFamily="2" charset="2"/>
              <a:buChar char="Ø"/>
            </a:pPr>
            <a:r>
              <a:rPr lang="en-US" sz="1800" b="1" i="0" u="none" strike="noStrike" dirty="0">
                <a:solidFill>
                  <a:srgbClr val="3D4594"/>
                </a:solidFill>
                <a:effectLst/>
                <a:latin typeface="Lexend"/>
              </a:rPr>
              <a:t>Strategy</a:t>
            </a:r>
            <a:r>
              <a:rPr lang="en-US" sz="1800" b="1" i="0" u="none" strike="noStrike" dirty="0">
                <a:solidFill>
                  <a:srgbClr val="233A44"/>
                </a:solidFill>
                <a:effectLst/>
                <a:latin typeface="Lexend"/>
              </a:rPr>
              <a:t>:</a:t>
            </a:r>
            <a:r>
              <a:rPr lang="en-US" sz="1800" b="0" i="0" u="none" strike="noStrike" dirty="0">
                <a:solidFill>
                  <a:srgbClr val="233A44"/>
                </a:solidFill>
                <a:effectLst/>
                <a:latin typeface="Calibri" panose="020F0502020204030204" pitchFamily="34" charset="0"/>
              </a:rPr>
              <a:t> The strategy behind this story is to leverage content marketing to promote Amul's dairy products by providing valuable and engaging content to consumers. By focusing on education, inspiration, and storytelling, the aim is to enhance brand awareness, showcase product benefits, and foster a deeper connection with the target audience.</a:t>
            </a:r>
          </a:p>
          <a:p>
            <a:pPr marL="285750" indent="-285750" algn="l" rtl="0">
              <a:spcBef>
                <a:spcPts val="0"/>
              </a:spcBef>
              <a:spcAft>
                <a:spcPts val="0"/>
              </a:spcAft>
              <a:buFont typeface="Wingdings" panose="05000000000000000000" pitchFamily="2" charset="2"/>
              <a:buChar char="Ø"/>
            </a:pPr>
            <a:endParaRPr lang="en-US" b="0" dirty="0">
              <a:effectLst/>
            </a:endParaRPr>
          </a:p>
          <a:p>
            <a:pPr marL="285750" indent="-285750" algn="l" rtl="0">
              <a:spcBef>
                <a:spcPts val="0"/>
              </a:spcBef>
              <a:spcAft>
                <a:spcPts val="0"/>
              </a:spcAft>
              <a:buFont typeface="Wingdings" panose="05000000000000000000" pitchFamily="2" charset="2"/>
              <a:buChar char="Ø"/>
            </a:pPr>
            <a:r>
              <a:rPr lang="en-US" sz="1800" b="1" i="0" u="none" strike="noStrike" dirty="0">
                <a:solidFill>
                  <a:srgbClr val="3D4594"/>
                </a:solidFill>
                <a:effectLst/>
                <a:latin typeface="Lexend"/>
              </a:rPr>
              <a:t>Aim:</a:t>
            </a:r>
            <a:r>
              <a:rPr lang="en-US" sz="1800" b="0" i="0" u="none" strike="noStrike" dirty="0">
                <a:solidFill>
                  <a:srgbClr val="233A44"/>
                </a:solidFill>
                <a:effectLst/>
                <a:latin typeface="Calibri" panose="020F0502020204030204" pitchFamily="34" charset="0"/>
              </a:rPr>
              <a:t> The aim of this story is to position Amul as a trusted source of high-quality dairy products while highlighting its commitment to health, nutrition, and sustainability. Through compelling content, the goal is to educate consumers about the benefits of consuming dairy, inspire them to incorporate Amul products into their daily lives, and ultimately drive sales and brand loyalty.</a:t>
            </a:r>
          </a:p>
          <a:p>
            <a:pPr marL="285750" indent="-285750" algn="l" rtl="0">
              <a:spcBef>
                <a:spcPts val="0"/>
              </a:spcBef>
              <a:spcAft>
                <a:spcPts val="0"/>
              </a:spcAft>
              <a:buFont typeface="Wingdings" panose="05000000000000000000" pitchFamily="2" charset="2"/>
              <a:buChar char="Ø"/>
            </a:pPr>
            <a:endParaRPr lang="en-US" dirty="0"/>
          </a:p>
          <a:p>
            <a:pPr marL="285750" indent="-285750" algn="l" rtl="0">
              <a:spcBef>
                <a:spcPts val="0"/>
              </a:spcBef>
              <a:spcAft>
                <a:spcPts val="0"/>
              </a:spcAft>
              <a:buFont typeface="Wingdings" panose="05000000000000000000" pitchFamily="2" charset="2"/>
              <a:buChar char="Ø"/>
            </a:pPr>
            <a:r>
              <a:rPr lang="en-US" sz="1800" b="1" i="0" u="none" strike="noStrike" dirty="0">
                <a:solidFill>
                  <a:srgbClr val="3D4594"/>
                </a:solidFill>
                <a:effectLst/>
                <a:latin typeface="Lexend"/>
              </a:rPr>
              <a:t>Idea:</a:t>
            </a:r>
            <a:r>
              <a:rPr lang="en-US" sz="1800" b="0" i="0" u="none" strike="noStrike" dirty="0">
                <a:solidFill>
                  <a:srgbClr val="233A44"/>
                </a:solidFill>
                <a:effectLst/>
                <a:latin typeface="Calibri" panose="020F0502020204030204" pitchFamily="34" charset="0"/>
              </a:rPr>
              <a:t> The idea behind this story is to create content that resonates with Amul's target audience by addressing their interests, needs, and aspirations. This includes sharing informative articles, recipe videos, and behind-the-scenes glimpses of Amul's farm-to-table journey to showcase the brand's heritage, quality, and authenticity. By leveraging storytelling and visual storytelling techniques, the goal is to captivate and engage consumers while reinforcing Amul's brand values and positioning in the market.</a:t>
            </a:r>
            <a:endParaRPr lang="en-IN" dirty="0"/>
          </a:p>
        </p:txBody>
      </p:sp>
    </p:spTree>
    <p:extLst>
      <p:ext uri="{BB962C8B-B14F-4D97-AF65-F5344CB8AC3E}">
        <p14:creationId xmlns:p14="http://schemas.microsoft.com/office/powerpoint/2010/main" val="3411463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7E3A-9888-7414-EDA2-C701338D779A}"/>
              </a:ext>
            </a:extLst>
          </p:cNvPr>
          <p:cNvSpPr>
            <a:spLocks noGrp="1"/>
          </p:cNvSpPr>
          <p:nvPr>
            <p:ph type="title"/>
          </p:nvPr>
        </p:nvSpPr>
        <p:spPr>
          <a:xfrm>
            <a:off x="455427" y="806304"/>
            <a:ext cx="7944294" cy="1371600"/>
          </a:xfrm>
        </p:spPr>
        <p:txBody>
          <a:bodyPr>
            <a:normAutofit fontScale="90000"/>
          </a:bodyPr>
          <a:lstStyle/>
          <a:p>
            <a:pPr rtl="0">
              <a:spcBef>
                <a:spcPts val="0"/>
              </a:spcBef>
              <a:spcAft>
                <a:spcPts val="0"/>
              </a:spcAft>
            </a:pPr>
            <a:r>
              <a:rPr lang="en-US" sz="3600" b="1" i="0" u="sng" dirty="0">
                <a:solidFill>
                  <a:srgbClr val="163EF5"/>
                </a:solidFill>
                <a:effectLst/>
                <a:latin typeface="Calibri" panose="020F0502020204030204" pitchFamily="34" charset="0"/>
              </a:rPr>
              <a:t>Strategy, Aim and the Idea behind this post</a:t>
            </a:r>
            <a:br>
              <a:rPr lang="en-US" b="0" dirty="0">
                <a:effectLst/>
              </a:rPr>
            </a:br>
            <a:br>
              <a:rPr lang="en-US" dirty="0"/>
            </a:br>
            <a:endParaRPr lang="en-IN" dirty="0"/>
          </a:p>
        </p:txBody>
      </p:sp>
      <p:sp>
        <p:nvSpPr>
          <p:cNvPr id="4" name="Text Placeholder 3">
            <a:extLst>
              <a:ext uri="{FF2B5EF4-FFF2-40B4-BE49-F238E27FC236}">
                <a16:creationId xmlns:a16="http://schemas.microsoft.com/office/drawing/2014/main" id="{6D2C684F-1A6A-C210-8809-F4432F6038FB}"/>
              </a:ext>
            </a:extLst>
          </p:cNvPr>
          <p:cNvSpPr>
            <a:spLocks noGrp="1"/>
          </p:cNvSpPr>
          <p:nvPr>
            <p:ph type="body" sz="half" idx="2"/>
          </p:nvPr>
        </p:nvSpPr>
        <p:spPr>
          <a:xfrm>
            <a:off x="797442" y="1509824"/>
            <a:ext cx="7028121" cy="4986670"/>
          </a:xfrm>
        </p:spPr>
        <p:txBody>
          <a:bodyPr>
            <a:normAutofit fontScale="92500" lnSpcReduction="20000"/>
          </a:bodyPr>
          <a:lstStyle/>
          <a:p>
            <a:pPr rtl="0">
              <a:spcBef>
                <a:spcPts val="0"/>
              </a:spcBef>
              <a:spcAft>
                <a:spcPts val="0"/>
              </a:spcAft>
            </a:pPr>
            <a:r>
              <a:rPr lang="en-US" sz="1900" b="1" i="0" u="none" strike="noStrike" dirty="0">
                <a:solidFill>
                  <a:srgbClr val="233A44"/>
                </a:solidFill>
                <a:effectLst/>
                <a:latin typeface="Calibri" panose="020F0502020204030204" pitchFamily="34" charset="0"/>
              </a:rPr>
              <a:t>Strategy:</a:t>
            </a:r>
            <a:endParaRPr lang="en-US" sz="1900" b="0" dirty="0">
              <a:effectLst/>
            </a:endParaRPr>
          </a:p>
          <a:p>
            <a:pPr rtl="0">
              <a:spcBef>
                <a:spcPts val="0"/>
              </a:spcBef>
              <a:spcAft>
                <a:spcPts val="0"/>
              </a:spcAft>
            </a:pPr>
            <a:r>
              <a:rPr lang="en-US" sz="1900" b="0" i="0" u="none" strike="noStrike" dirty="0">
                <a:solidFill>
                  <a:srgbClr val="233A44"/>
                </a:solidFill>
                <a:effectLst/>
                <a:latin typeface="Calibri" panose="020F0502020204030204" pitchFamily="34" charset="0"/>
              </a:rPr>
              <a:t>The strategy behind this post is to leverage social media to promote Amul's dairy products by creating engaging and shareable content. By tapping into the popularity of social media platforms, the aim is to increase brand visibility, generate buzz, and drive user engagement.</a:t>
            </a:r>
            <a:endParaRPr lang="en-US" sz="1900" b="0" dirty="0">
              <a:effectLst/>
            </a:endParaRPr>
          </a:p>
          <a:p>
            <a:pPr rtl="0">
              <a:spcBef>
                <a:spcPts val="0"/>
              </a:spcBef>
              <a:spcAft>
                <a:spcPts val="0"/>
              </a:spcAft>
            </a:pPr>
            <a:br>
              <a:rPr lang="en-US" sz="1900" b="0" dirty="0">
                <a:effectLst/>
              </a:rPr>
            </a:br>
            <a:r>
              <a:rPr lang="en-US" sz="1900" b="1" i="0" u="none" strike="noStrike" dirty="0">
                <a:solidFill>
                  <a:srgbClr val="233A44"/>
                </a:solidFill>
                <a:effectLst/>
                <a:latin typeface="Calibri" panose="020F0502020204030204" pitchFamily="34" charset="0"/>
              </a:rPr>
              <a:t>Aim:</a:t>
            </a:r>
            <a:endParaRPr lang="en-US" sz="1900" b="0" dirty="0">
              <a:effectLst/>
            </a:endParaRPr>
          </a:p>
          <a:p>
            <a:pPr rtl="0">
              <a:spcBef>
                <a:spcPts val="0"/>
              </a:spcBef>
              <a:spcAft>
                <a:spcPts val="0"/>
              </a:spcAft>
            </a:pPr>
            <a:r>
              <a:rPr lang="en-US" sz="1900" b="0" i="0" u="none" strike="noStrike" dirty="0">
                <a:solidFill>
                  <a:srgbClr val="233A44"/>
                </a:solidFill>
                <a:effectLst/>
                <a:latin typeface="Calibri" panose="020F0502020204030204" pitchFamily="34" charset="0"/>
              </a:rPr>
              <a:t>The aim of this post is to highlight Amul's products in a creative and visually appealing way, showcasing their versatility and quality. By creating an eye-catching post that resonates with Amul's target audience, the goal is to spark interest, encourage interaction, and ultimately drive traffic to Amul's website or retail outlets.</a:t>
            </a:r>
            <a:endParaRPr lang="en-US" sz="1900" b="0" dirty="0">
              <a:effectLst/>
            </a:endParaRPr>
          </a:p>
          <a:p>
            <a:pPr rtl="0">
              <a:spcBef>
                <a:spcPts val="0"/>
              </a:spcBef>
              <a:spcAft>
                <a:spcPts val="0"/>
              </a:spcAft>
            </a:pPr>
            <a:br>
              <a:rPr lang="en-US" sz="1900" b="0" dirty="0">
                <a:effectLst/>
              </a:rPr>
            </a:br>
            <a:r>
              <a:rPr lang="en-US" sz="1900" b="1" i="0" u="none" strike="noStrike" dirty="0">
                <a:solidFill>
                  <a:srgbClr val="233A44"/>
                </a:solidFill>
                <a:effectLst/>
                <a:latin typeface="Calibri" panose="020F0502020204030204" pitchFamily="34" charset="0"/>
              </a:rPr>
              <a:t>Idea:</a:t>
            </a:r>
            <a:endParaRPr lang="en-US" sz="1900" b="0" dirty="0">
              <a:effectLst/>
            </a:endParaRPr>
          </a:p>
          <a:p>
            <a:pPr rtl="0">
              <a:spcBef>
                <a:spcPts val="0"/>
              </a:spcBef>
              <a:spcAft>
                <a:spcPts val="0"/>
              </a:spcAft>
            </a:pPr>
            <a:r>
              <a:rPr lang="en-US" sz="1900" b="0" i="0" u="none" strike="noStrike" dirty="0">
                <a:solidFill>
                  <a:srgbClr val="233A44"/>
                </a:solidFill>
                <a:effectLst/>
                <a:latin typeface="Calibri" panose="020F0502020204030204" pitchFamily="34" charset="0"/>
              </a:rPr>
              <a:t>The idea behind this post is to showcase Amul's dairy products in a fun and relatable context that captures the attention of social media users. This could involve creating a visually appealing graphic or video featuring Amul's products in various recipes or culinary creations..</a:t>
            </a:r>
            <a:endParaRPr lang="en-US" sz="1900" b="0" dirty="0">
              <a:effectLst/>
            </a:endParaRPr>
          </a:p>
          <a:p>
            <a:br>
              <a:rPr lang="en-US" dirty="0"/>
            </a:br>
            <a:endParaRPr lang="en-IN" dirty="0"/>
          </a:p>
        </p:txBody>
      </p:sp>
      <p:sp>
        <p:nvSpPr>
          <p:cNvPr id="6" name="AutoShape 2">
            <a:extLst>
              <a:ext uri="{FF2B5EF4-FFF2-40B4-BE49-F238E27FC236}">
                <a16:creationId xmlns:a16="http://schemas.microsoft.com/office/drawing/2014/main" id="{B77DC097-9F31-3CFF-B020-789D864F78CC}"/>
              </a:ext>
            </a:extLst>
          </p:cNvPr>
          <p:cNvSpPr>
            <a:spLocks noChangeAspect="1" noChangeArrowheads="1"/>
          </p:cNvSpPr>
          <p:nvPr/>
        </p:nvSpPr>
        <p:spPr bwMode="auto">
          <a:xfrm>
            <a:off x="5943600" y="3276600"/>
            <a:ext cx="3923414" cy="39234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a:extLst>
              <a:ext uri="{FF2B5EF4-FFF2-40B4-BE49-F238E27FC236}">
                <a16:creationId xmlns:a16="http://schemas.microsoft.com/office/drawing/2014/main" id="{E0B53496-2F47-896C-9F25-73B91108D2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a:extLst>
              <a:ext uri="{FF2B5EF4-FFF2-40B4-BE49-F238E27FC236}">
                <a16:creationId xmlns:a16="http://schemas.microsoft.com/office/drawing/2014/main" id="{A3F53A4B-3998-FC90-3CDD-205CC5A435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a:extLst>
              <a:ext uri="{FF2B5EF4-FFF2-40B4-BE49-F238E27FC236}">
                <a16:creationId xmlns:a16="http://schemas.microsoft.com/office/drawing/2014/main" id="{229327E9-C958-3DD9-E14D-006F75D62369}"/>
              </a:ext>
            </a:extLst>
          </p:cNvPr>
          <p:cNvSpPr>
            <a:spLocks noChangeAspect="1" noChangeArrowheads="1"/>
          </p:cNvSpPr>
          <p:nvPr/>
        </p:nvSpPr>
        <p:spPr bwMode="auto">
          <a:xfrm>
            <a:off x="6248399" y="3581399"/>
            <a:ext cx="3923413" cy="39234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5C0E832D-E4F2-A97A-B7AD-0F42ADB8C0AB}"/>
              </a:ext>
            </a:extLst>
          </p:cNvPr>
          <p:cNvPicPr>
            <a:picLocks noChangeAspect="1"/>
          </p:cNvPicPr>
          <p:nvPr/>
        </p:nvPicPr>
        <p:blipFill>
          <a:blip r:embed="rId2"/>
          <a:stretch>
            <a:fillRect/>
          </a:stretch>
        </p:blipFill>
        <p:spPr>
          <a:xfrm>
            <a:off x="7825562" y="1801368"/>
            <a:ext cx="3393979" cy="3081528"/>
          </a:xfrm>
          <a:prstGeom prst="rect">
            <a:avLst/>
          </a:prstGeom>
        </p:spPr>
      </p:pic>
    </p:spTree>
    <p:extLst>
      <p:ext uri="{BB962C8B-B14F-4D97-AF65-F5344CB8AC3E}">
        <p14:creationId xmlns:p14="http://schemas.microsoft.com/office/powerpoint/2010/main" val="1504586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1FA2-CE92-AB39-F04B-670F01ACE21B}"/>
              </a:ext>
            </a:extLst>
          </p:cNvPr>
          <p:cNvSpPr>
            <a:spLocks noGrp="1"/>
          </p:cNvSpPr>
          <p:nvPr>
            <p:ph type="title"/>
          </p:nvPr>
        </p:nvSpPr>
        <p:spPr>
          <a:xfrm>
            <a:off x="83633" y="747184"/>
            <a:ext cx="9310738" cy="588432"/>
          </a:xfrm>
        </p:spPr>
        <p:txBody>
          <a:bodyPr>
            <a:noAutofit/>
          </a:bodyPr>
          <a:lstStyle/>
          <a:p>
            <a:pPr rtl="0">
              <a:spcBef>
                <a:spcPts val="0"/>
              </a:spcBef>
              <a:spcAft>
                <a:spcPts val="0"/>
              </a:spcAft>
            </a:pPr>
            <a:r>
              <a:rPr lang="en-US" sz="3200" b="1" i="0" u="sng" dirty="0">
                <a:solidFill>
                  <a:srgbClr val="AF7B51"/>
                </a:solidFill>
                <a:effectLst/>
                <a:latin typeface="Calibri" panose="020F0502020204030204" pitchFamily="34" charset="0"/>
              </a:rPr>
              <a:t>Part 3: Content Ideas and Marketing Strategies</a:t>
            </a:r>
            <a:endParaRPr lang="en-IN" sz="3200" dirty="0"/>
          </a:p>
        </p:txBody>
      </p:sp>
      <p:sp>
        <p:nvSpPr>
          <p:cNvPr id="4" name="Text Placeholder 3">
            <a:extLst>
              <a:ext uri="{FF2B5EF4-FFF2-40B4-BE49-F238E27FC236}">
                <a16:creationId xmlns:a16="http://schemas.microsoft.com/office/drawing/2014/main" id="{39D54AB1-0CB5-9ACA-EFA7-FF75642BE514}"/>
              </a:ext>
            </a:extLst>
          </p:cNvPr>
          <p:cNvSpPr>
            <a:spLocks noGrp="1"/>
          </p:cNvSpPr>
          <p:nvPr>
            <p:ph type="body" sz="half" idx="2"/>
          </p:nvPr>
        </p:nvSpPr>
        <p:spPr>
          <a:xfrm>
            <a:off x="1012369" y="1390045"/>
            <a:ext cx="10014859" cy="5250241"/>
          </a:xfrm>
        </p:spPr>
        <p:txBody>
          <a:bodyPr>
            <a:normAutofit fontScale="40000" lnSpcReduction="20000"/>
          </a:bodyPr>
          <a:lstStyle/>
          <a:p>
            <a:pPr marL="285750" indent="-285750" algn="l" rtl="0">
              <a:spcBef>
                <a:spcPts val="0"/>
              </a:spcBef>
              <a:spcAft>
                <a:spcPts val="0"/>
              </a:spcAft>
              <a:buFont typeface="Wingdings" panose="05000000000000000000" pitchFamily="2" charset="2"/>
              <a:buChar char="v"/>
            </a:pPr>
            <a:r>
              <a:rPr lang="en-US" sz="4200" b="1" i="0" u="none" strike="noStrike" dirty="0">
                <a:solidFill>
                  <a:srgbClr val="00796B"/>
                </a:solidFill>
                <a:effectLst/>
                <a:latin typeface="Calibri" panose="020F0502020204030204" pitchFamily="34" charset="0"/>
              </a:rPr>
              <a:t>Recipe Videos:</a:t>
            </a:r>
            <a:r>
              <a:rPr lang="en-US" sz="4200" b="0" i="0" u="none" strike="noStrike" dirty="0">
                <a:solidFill>
                  <a:srgbClr val="233A44"/>
                </a:solidFill>
                <a:effectLst/>
                <a:latin typeface="Calibri" panose="020F0502020204030204" pitchFamily="34" charset="0"/>
              </a:rPr>
              <a:t> Produce high-quality recipe videos featuring Amul's dairy products as key ingredients. Showcase a diverse range of recipes, from classic dishes to innovative creations, catering to different tastes and preferences. Share these videos on social media platforms, website, and YouTube to inspire and engage consumers.</a:t>
            </a:r>
          </a:p>
          <a:p>
            <a:pPr marL="285750" indent="-285750" algn="l" rtl="0">
              <a:spcBef>
                <a:spcPts val="0"/>
              </a:spcBef>
              <a:spcAft>
                <a:spcPts val="0"/>
              </a:spcAft>
              <a:buFont typeface="Wingdings" panose="05000000000000000000" pitchFamily="2" charset="2"/>
              <a:buChar char="v"/>
            </a:pPr>
            <a:endParaRPr lang="en-US" sz="4200" dirty="0"/>
          </a:p>
          <a:p>
            <a:pPr marL="285750" indent="-285750" algn="l" rtl="0">
              <a:spcBef>
                <a:spcPts val="0"/>
              </a:spcBef>
              <a:spcAft>
                <a:spcPts val="0"/>
              </a:spcAft>
              <a:buFont typeface="Wingdings" panose="05000000000000000000" pitchFamily="2" charset="2"/>
              <a:buChar char="v"/>
            </a:pPr>
            <a:r>
              <a:rPr lang="en-US" sz="4200" b="1" i="0" u="none" strike="noStrike" dirty="0">
                <a:solidFill>
                  <a:srgbClr val="00796B"/>
                </a:solidFill>
                <a:effectLst/>
                <a:latin typeface="Calibri" panose="020F0502020204030204" pitchFamily="34" charset="0"/>
              </a:rPr>
              <a:t>Nutritional Guides:</a:t>
            </a:r>
            <a:r>
              <a:rPr lang="en-US" sz="4200" b="0" i="0" u="none" strike="noStrike" dirty="0">
                <a:solidFill>
                  <a:srgbClr val="233A44"/>
                </a:solidFill>
                <a:effectLst/>
                <a:latin typeface="Calibri" panose="020F0502020204030204" pitchFamily="34" charset="0"/>
              </a:rPr>
              <a:t> Develop informative and visually appealing nutritional guides highlighting the health benefits of consuming Amul's dairy products. Include tips, facts, and recipe suggestions to educate consumers about the nutritional value of dairy and promote Amul as a trusted source of wholesome and nutritious foods.</a:t>
            </a:r>
            <a:endParaRPr lang="en-US" sz="4200" b="1" i="0" u="none" strike="noStrike" dirty="0">
              <a:solidFill>
                <a:srgbClr val="00796B"/>
              </a:solidFill>
              <a:effectLst/>
              <a:latin typeface="Calibri" panose="020F0502020204030204" pitchFamily="34" charset="0"/>
            </a:endParaRPr>
          </a:p>
          <a:p>
            <a:pPr marL="285750" indent="-285750" algn="l" rtl="0">
              <a:spcBef>
                <a:spcPts val="0"/>
              </a:spcBef>
              <a:spcAft>
                <a:spcPts val="0"/>
              </a:spcAft>
              <a:buFont typeface="Wingdings" panose="05000000000000000000" pitchFamily="2" charset="2"/>
              <a:buChar char="v"/>
            </a:pPr>
            <a:endParaRPr lang="en-US" sz="4200" b="1" i="0" u="none" strike="noStrike" dirty="0">
              <a:solidFill>
                <a:srgbClr val="00796B"/>
              </a:solidFill>
              <a:effectLst/>
              <a:latin typeface="Calibri" panose="020F0502020204030204" pitchFamily="34" charset="0"/>
            </a:endParaRPr>
          </a:p>
          <a:p>
            <a:pPr marL="285750" indent="-285750" algn="l" rtl="0">
              <a:spcBef>
                <a:spcPts val="0"/>
              </a:spcBef>
              <a:spcAft>
                <a:spcPts val="0"/>
              </a:spcAft>
              <a:buFont typeface="Wingdings" panose="05000000000000000000" pitchFamily="2" charset="2"/>
              <a:buChar char="v"/>
            </a:pPr>
            <a:r>
              <a:rPr lang="en-US" sz="4200" b="1" i="0" u="none" strike="noStrike" dirty="0">
                <a:solidFill>
                  <a:srgbClr val="00796B"/>
                </a:solidFill>
                <a:effectLst/>
                <a:latin typeface="Calibri" panose="020F0502020204030204" pitchFamily="34" charset="0"/>
              </a:rPr>
              <a:t>Farm-to-Table Series:</a:t>
            </a:r>
            <a:r>
              <a:rPr lang="en-US" sz="4200" b="0" i="0" u="none" strike="noStrike" dirty="0">
                <a:solidFill>
                  <a:srgbClr val="233A44"/>
                </a:solidFill>
                <a:effectLst/>
                <a:latin typeface="Calibri" panose="020F0502020204030204" pitchFamily="34" charset="0"/>
              </a:rPr>
              <a:t> Create a farm-to-table series that takes viewers on a journey behind the scenes of Amul's dairy farms and production facilities. Share stories of the farmers, artisans, and experts behind Amul’s products, emphasizing the brand's commitment to quality, sustainability, and supporting local communities.</a:t>
            </a:r>
            <a:endParaRPr lang="en-US" sz="4200" dirty="0">
              <a:solidFill>
                <a:srgbClr val="233A44"/>
              </a:solidFill>
              <a:latin typeface="Calibri" panose="020F0502020204030204" pitchFamily="34" charset="0"/>
            </a:endParaRPr>
          </a:p>
          <a:p>
            <a:pPr marL="285750" indent="-285750" algn="l" rtl="0">
              <a:spcBef>
                <a:spcPts val="0"/>
              </a:spcBef>
              <a:spcAft>
                <a:spcPts val="0"/>
              </a:spcAft>
              <a:buFont typeface="Wingdings" panose="05000000000000000000" pitchFamily="2" charset="2"/>
              <a:buChar char="v"/>
            </a:pPr>
            <a:endParaRPr lang="en-US" sz="4200" b="1" i="0" u="none" strike="noStrike" dirty="0">
              <a:solidFill>
                <a:srgbClr val="00796B"/>
              </a:solidFill>
              <a:effectLst/>
              <a:latin typeface="Calibri" panose="020F0502020204030204" pitchFamily="34" charset="0"/>
            </a:endParaRPr>
          </a:p>
          <a:p>
            <a:pPr marL="285750" indent="-285750" algn="l" rtl="0">
              <a:spcBef>
                <a:spcPts val="0"/>
              </a:spcBef>
              <a:spcAft>
                <a:spcPts val="0"/>
              </a:spcAft>
              <a:buFont typeface="Wingdings" panose="05000000000000000000" pitchFamily="2" charset="2"/>
              <a:buChar char="v"/>
            </a:pPr>
            <a:r>
              <a:rPr lang="en-US" sz="4200" b="1" i="0" u="none" strike="noStrike" dirty="0">
                <a:solidFill>
                  <a:srgbClr val="00796B"/>
                </a:solidFill>
                <a:effectLst/>
                <a:latin typeface="Calibri" panose="020F0502020204030204" pitchFamily="34" charset="0"/>
              </a:rPr>
              <a:t>Educational Webinars and Workshops:</a:t>
            </a:r>
            <a:r>
              <a:rPr lang="en-US" sz="4200" b="0" i="0" u="none" strike="noStrike" dirty="0">
                <a:solidFill>
                  <a:srgbClr val="233A44"/>
                </a:solidFill>
                <a:effectLst/>
                <a:latin typeface="Calibri" panose="020F0502020204030204" pitchFamily="34" charset="0"/>
              </a:rPr>
              <a:t> Host educational webinars and workshops focused on topics related to dairy nutrition, cooking techniques, and culinary trends. Invite industry experts, nutritionists, and chefs to share insights and tips, positioning Amul as a trusted authority in the dairy industry and providing value to </a:t>
            </a:r>
          </a:p>
          <a:p>
            <a:pPr algn="l" rtl="0">
              <a:spcBef>
                <a:spcPts val="0"/>
              </a:spcBef>
              <a:spcAft>
                <a:spcPts val="0"/>
              </a:spcAft>
            </a:pPr>
            <a:r>
              <a:rPr lang="en-US" sz="4200" dirty="0">
                <a:solidFill>
                  <a:srgbClr val="233A44"/>
                </a:solidFill>
                <a:latin typeface="Calibri" panose="020F0502020204030204" pitchFamily="34" charset="0"/>
              </a:rPr>
              <a:t>      </a:t>
            </a:r>
            <a:r>
              <a:rPr lang="en-US" sz="4200" b="0" i="0" u="none" strike="noStrike" dirty="0">
                <a:solidFill>
                  <a:srgbClr val="233A44"/>
                </a:solidFill>
                <a:effectLst/>
                <a:latin typeface="Calibri" panose="020F0502020204030204" pitchFamily="34" charset="0"/>
              </a:rPr>
              <a:t>consumers.</a:t>
            </a:r>
            <a:endParaRPr lang="en-US" sz="4200" b="1" i="0" u="none" strike="noStrike" dirty="0">
              <a:solidFill>
                <a:srgbClr val="00796B"/>
              </a:solidFill>
              <a:effectLst/>
              <a:latin typeface="Calibri" panose="020F0502020204030204" pitchFamily="34" charset="0"/>
            </a:endParaRPr>
          </a:p>
          <a:p>
            <a:pPr marL="285750" indent="-285750" algn="l" rtl="0">
              <a:spcBef>
                <a:spcPts val="0"/>
              </a:spcBef>
              <a:spcAft>
                <a:spcPts val="0"/>
              </a:spcAft>
              <a:buFont typeface="Wingdings" panose="05000000000000000000" pitchFamily="2" charset="2"/>
              <a:buChar char="v"/>
            </a:pPr>
            <a:endParaRPr lang="en-US" sz="4200" b="1" i="0" u="none" strike="noStrike" dirty="0">
              <a:solidFill>
                <a:srgbClr val="00796B"/>
              </a:solidFill>
              <a:effectLst/>
              <a:latin typeface="Calibri" panose="020F0502020204030204" pitchFamily="34" charset="0"/>
            </a:endParaRPr>
          </a:p>
          <a:p>
            <a:pPr marL="285750" indent="-285750" algn="l" rtl="0">
              <a:spcBef>
                <a:spcPts val="0"/>
              </a:spcBef>
              <a:spcAft>
                <a:spcPts val="0"/>
              </a:spcAft>
              <a:buFont typeface="Wingdings" panose="05000000000000000000" pitchFamily="2" charset="2"/>
              <a:buChar char="v"/>
            </a:pPr>
            <a:r>
              <a:rPr lang="en-US" sz="4200" b="1" i="0" u="none" strike="noStrike" dirty="0">
                <a:solidFill>
                  <a:srgbClr val="00796B"/>
                </a:solidFill>
                <a:effectLst/>
                <a:latin typeface="Calibri" panose="020F0502020204030204" pitchFamily="34" charset="0"/>
              </a:rPr>
              <a:t>Loyalty Programs and Rewards:</a:t>
            </a:r>
            <a:r>
              <a:rPr lang="en-US" sz="4200" b="0" i="0" u="none" strike="noStrike" dirty="0">
                <a:solidFill>
                  <a:srgbClr val="233A44"/>
                </a:solidFill>
                <a:effectLst/>
                <a:latin typeface="Calibri" panose="020F0502020204030204" pitchFamily="34" charset="0"/>
              </a:rPr>
              <a:t> Implement loyalty programs and rewards for loyal customers to incentivize repeat purchases and brand loyalty. Offer exclusive discounts, freebies, and rewards points for purchases of Amul's products, encouraging customer retention and fostering long-term relationships with consumers.</a:t>
            </a:r>
            <a:endParaRPr lang="en-US" sz="4200" b="0" dirty="0">
              <a:effectLst/>
            </a:endParaRPr>
          </a:p>
          <a:p>
            <a:pPr algn="l"/>
            <a:br>
              <a:rPr lang="en-US" dirty="0"/>
            </a:br>
            <a:endParaRPr lang="en-US" b="0" dirty="0">
              <a:effectLst/>
            </a:endParaRPr>
          </a:p>
        </p:txBody>
      </p:sp>
    </p:spTree>
    <p:extLst>
      <p:ext uri="{BB962C8B-B14F-4D97-AF65-F5344CB8AC3E}">
        <p14:creationId xmlns:p14="http://schemas.microsoft.com/office/powerpoint/2010/main" val="341673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C40F85-353B-5DC8-0FC7-EF771501EED8}"/>
              </a:ext>
            </a:extLst>
          </p:cNvPr>
          <p:cNvSpPr>
            <a:spLocks noGrp="1"/>
          </p:cNvSpPr>
          <p:nvPr>
            <p:ph type="body" sz="half" idx="2"/>
          </p:nvPr>
        </p:nvSpPr>
        <p:spPr>
          <a:xfrm>
            <a:off x="1295398" y="1480457"/>
            <a:ext cx="9840687" cy="4865914"/>
          </a:xfrm>
        </p:spPr>
        <p:txBody>
          <a:bodyPr>
            <a:noAutofit/>
          </a:bodyPr>
          <a:lstStyle/>
          <a:p>
            <a:pPr rtl="0">
              <a:spcBef>
                <a:spcPts val="0"/>
              </a:spcBef>
              <a:spcAft>
                <a:spcPts val="0"/>
              </a:spcAft>
            </a:pPr>
            <a:r>
              <a:rPr lang="en-US" sz="2400" b="1" i="0" u="none" strike="noStrike" dirty="0">
                <a:solidFill>
                  <a:srgbClr val="233A44"/>
                </a:solidFill>
                <a:effectLst/>
                <a:latin typeface="Calibri" panose="020F0502020204030204" pitchFamily="34" charset="0"/>
              </a:rPr>
              <a:t>Post Creation</a:t>
            </a:r>
            <a:r>
              <a:rPr lang="en-US" sz="2000" b="1" i="0" u="none" strike="noStrike" dirty="0">
                <a:solidFill>
                  <a:srgbClr val="233A44"/>
                </a:solidFill>
                <a:effectLst/>
                <a:latin typeface="Calibri" panose="020F0502020204030204" pitchFamily="34" charset="0"/>
              </a:rPr>
              <a:t>: </a:t>
            </a:r>
            <a:endParaRPr lang="en-US" sz="2000" b="0" dirty="0">
              <a:effectLst/>
            </a:endParaRPr>
          </a:p>
          <a:p>
            <a:pPr rtl="0">
              <a:spcBef>
                <a:spcPts val="0"/>
              </a:spcBef>
              <a:spcAft>
                <a:spcPts val="0"/>
              </a:spcAft>
            </a:pPr>
            <a:r>
              <a:rPr lang="en-US" sz="2000" b="0" i="0" u="none" strike="noStrike" dirty="0">
                <a:solidFill>
                  <a:srgbClr val="233A44"/>
                </a:solidFill>
                <a:effectLst/>
                <a:latin typeface="Calibri" panose="020F0502020204030204" pitchFamily="34" charset="0"/>
              </a:rPr>
              <a:t>●  </a:t>
            </a:r>
            <a:r>
              <a:rPr lang="en-US" sz="2000" b="0" i="0" u="none" strike="noStrike" dirty="0">
                <a:solidFill>
                  <a:srgbClr val="233A44"/>
                </a:solidFill>
                <a:effectLst/>
                <a:latin typeface="Lexend"/>
              </a:rPr>
              <a:t>Select Content Categories:</a:t>
            </a:r>
            <a:r>
              <a:rPr lang="en-US" sz="2000" b="0" i="0" u="none" strike="noStrike" dirty="0">
                <a:solidFill>
                  <a:srgbClr val="233A44"/>
                </a:solidFill>
                <a:effectLst/>
                <a:latin typeface="Calibri" panose="020F0502020204030204" pitchFamily="34" charset="0"/>
              </a:rPr>
              <a:t> Come up with three different content formats relevant to the </a:t>
            </a:r>
            <a:endParaRPr lang="en-US" sz="2000" b="0" dirty="0">
              <a:effectLst/>
            </a:endParaRPr>
          </a:p>
          <a:p>
            <a:pPr rtl="0">
              <a:spcBef>
                <a:spcPts val="0"/>
              </a:spcBef>
              <a:spcAft>
                <a:spcPts val="0"/>
              </a:spcAft>
            </a:pPr>
            <a:r>
              <a:rPr lang="en-US" sz="2000" b="0" i="0" u="none" strike="noStrike" dirty="0">
                <a:solidFill>
                  <a:srgbClr val="233A44"/>
                </a:solidFill>
                <a:effectLst/>
                <a:latin typeface="Calibri" panose="020F0502020204030204" pitchFamily="34" charset="0"/>
              </a:rPr>
              <a:t>chosen topic or industry. Research and Brainstorm: Research trending topics, industry </a:t>
            </a:r>
            <a:r>
              <a:rPr lang="en-US" sz="2000" b="0" i="0" u="none" strike="noStrike" dirty="0" err="1">
                <a:solidFill>
                  <a:srgbClr val="233A44"/>
                </a:solidFill>
                <a:effectLst/>
                <a:latin typeface="Calibri" panose="020F0502020204030204" pitchFamily="34" charset="0"/>
              </a:rPr>
              <a:t>news,or</a:t>
            </a:r>
            <a:r>
              <a:rPr lang="en-US" sz="2000" b="0" i="0" u="none" strike="noStrike" dirty="0">
                <a:solidFill>
                  <a:srgbClr val="233A44"/>
                </a:solidFill>
                <a:effectLst/>
                <a:latin typeface="Calibri" panose="020F0502020204030204" pitchFamily="34" charset="0"/>
              </a:rPr>
              <a:t> audience interests within each category. Brainstorm ideas for social media posts that align with each category. Write complete content/caption along with the CTAs. </a:t>
            </a:r>
            <a:endParaRPr lang="en-US" sz="2000" b="0" dirty="0">
              <a:effectLst/>
            </a:endParaRPr>
          </a:p>
          <a:p>
            <a:pPr rtl="0">
              <a:spcBef>
                <a:spcPts val="0"/>
              </a:spcBef>
              <a:spcAft>
                <a:spcPts val="0"/>
              </a:spcAft>
            </a:pPr>
            <a:br>
              <a:rPr lang="en-US" sz="2000" b="0" dirty="0">
                <a:effectLst/>
              </a:rPr>
            </a:br>
            <a:r>
              <a:rPr lang="en-US" sz="2000" b="0" i="0" u="none" strike="noStrike" dirty="0">
                <a:solidFill>
                  <a:srgbClr val="233A44"/>
                </a:solidFill>
                <a:effectLst/>
                <a:latin typeface="Calibri" panose="020F0502020204030204" pitchFamily="34" charset="0"/>
              </a:rPr>
              <a:t>Format 1</a:t>
            </a:r>
            <a:endParaRPr lang="en-US" sz="2000" b="0" dirty="0">
              <a:effectLst/>
            </a:endParaRPr>
          </a:p>
          <a:p>
            <a:pPr rtl="0">
              <a:spcBef>
                <a:spcPts val="0"/>
              </a:spcBef>
              <a:spcAft>
                <a:spcPts val="0"/>
              </a:spcAft>
            </a:pPr>
            <a:r>
              <a:rPr lang="en-US" sz="2000" b="0" i="0" u="none" strike="noStrike" dirty="0">
                <a:solidFill>
                  <a:srgbClr val="233A44"/>
                </a:solidFill>
                <a:effectLst/>
                <a:latin typeface="Calibri" panose="020F0502020204030204" pitchFamily="34" charset="0"/>
              </a:rPr>
              <a:t>Format 2</a:t>
            </a:r>
            <a:endParaRPr lang="en-US" sz="2000" b="0" dirty="0">
              <a:effectLst/>
            </a:endParaRPr>
          </a:p>
          <a:p>
            <a:pPr rtl="0">
              <a:spcBef>
                <a:spcPts val="0"/>
              </a:spcBef>
              <a:spcAft>
                <a:spcPts val="0"/>
              </a:spcAft>
            </a:pPr>
            <a:r>
              <a:rPr lang="en-US" sz="2000" b="0" i="0" u="none" strike="noStrike" dirty="0">
                <a:solidFill>
                  <a:srgbClr val="233A44"/>
                </a:solidFill>
                <a:effectLst/>
                <a:latin typeface="Calibri" panose="020F0502020204030204" pitchFamily="34" charset="0"/>
              </a:rPr>
              <a:t>Format 3</a:t>
            </a:r>
            <a:endParaRPr lang="en-US" sz="2000" b="0" dirty="0">
              <a:effectLst/>
            </a:endParaRPr>
          </a:p>
          <a:p>
            <a:pPr rtl="0">
              <a:spcBef>
                <a:spcPts val="0"/>
              </a:spcBef>
              <a:spcAft>
                <a:spcPts val="0"/>
              </a:spcAft>
            </a:pPr>
            <a:br>
              <a:rPr lang="en-US" sz="2000" dirty="0"/>
            </a:br>
            <a:r>
              <a:rPr lang="en-US" sz="2000" b="0" i="0" u="none" strike="noStrike" dirty="0">
                <a:solidFill>
                  <a:srgbClr val="233A44"/>
                </a:solidFill>
                <a:effectLst/>
                <a:latin typeface="Lexend"/>
              </a:rPr>
              <a:t>For Amul, content ideas and marketing strategies could include creating engaging recipe videos showcasing the versatility of their dairy products, collaborating with influencers to reach new audiences, and launching seasonal campaigns tied to holidays and festivals. Educational content about dairy nutrition and cooking tips can also position Amul as a trusted source of information. </a:t>
            </a:r>
            <a:endParaRPr lang="en-US" sz="2000" b="0" dirty="0">
              <a:effectLst/>
            </a:endParaRPr>
          </a:p>
          <a:p>
            <a:br>
              <a:rPr lang="en-US" sz="2000" dirty="0"/>
            </a:br>
            <a:endParaRPr lang="en-IN" sz="2000" dirty="0"/>
          </a:p>
        </p:txBody>
      </p:sp>
      <p:sp>
        <p:nvSpPr>
          <p:cNvPr id="6" name="Picture Placeholder 2">
            <a:extLst>
              <a:ext uri="{FF2B5EF4-FFF2-40B4-BE49-F238E27FC236}">
                <a16:creationId xmlns:a16="http://schemas.microsoft.com/office/drawing/2014/main" id="{BC55A167-10EA-046E-0B18-1CE4CD879C42}"/>
              </a:ext>
            </a:extLst>
          </p:cNvPr>
          <p:cNvSpPr>
            <a:spLocks noGrp="1"/>
          </p:cNvSpPr>
          <p:nvPr>
            <p:ph type="title"/>
          </p:nvPr>
        </p:nvSpPr>
        <p:spPr>
          <a:xfrm>
            <a:off x="174171" y="0"/>
            <a:ext cx="8643257" cy="1371600"/>
          </a:xfrm>
        </p:spPr>
        <p:txBody>
          <a:bodyPr>
            <a:normAutofit/>
          </a:bodyPr>
          <a:lstStyle/>
          <a:p>
            <a:r>
              <a:rPr lang="en-US" sz="3600" b="1" i="0" u="sng" dirty="0">
                <a:solidFill>
                  <a:srgbClr val="EC288F"/>
                </a:solidFill>
                <a:effectLst/>
                <a:latin typeface="Calibri" panose="020F0502020204030204" pitchFamily="34" charset="0"/>
              </a:rPr>
              <a:t>Part 4: Content Creation and Curation</a:t>
            </a:r>
            <a:endParaRPr lang="en-IN" sz="3600" dirty="0">
              <a:solidFill>
                <a:srgbClr val="EC288F"/>
              </a:solidFill>
            </a:endParaRPr>
          </a:p>
        </p:txBody>
      </p:sp>
    </p:spTree>
    <p:extLst>
      <p:ext uri="{BB962C8B-B14F-4D97-AF65-F5344CB8AC3E}">
        <p14:creationId xmlns:p14="http://schemas.microsoft.com/office/powerpoint/2010/main" val="3837394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1B30-B9B9-C009-555E-B6A97A7C286C}"/>
              </a:ext>
            </a:extLst>
          </p:cNvPr>
          <p:cNvSpPr>
            <a:spLocks noGrp="1"/>
          </p:cNvSpPr>
          <p:nvPr>
            <p:ph type="title"/>
          </p:nvPr>
        </p:nvSpPr>
        <p:spPr>
          <a:xfrm>
            <a:off x="859970" y="330817"/>
            <a:ext cx="6241815" cy="890200"/>
          </a:xfrm>
        </p:spPr>
        <p:txBody>
          <a:bodyPr>
            <a:normAutofit/>
          </a:bodyPr>
          <a:lstStyle/>
          <a:p>
            <a:r>
              <a:rPr lang="en-IN" sz="3200" b="1" i="0" u="none" strike="noStrike" dirty="0">
                <a:solidFill>
                  <a:srgbClr val="2F2866"/>
                </a:solidFill>
                <a:effectLst/>
                <a:latin typeface="Calibri" panose="020F0502020204030204" pitchFamily="34" charset="0"/>
              </a:rPr>
              <a:t>Format 1:</a:t>
            </a:r>
            <a:r>
              <a:rPr lang="en-IN" sz="3200" b="1" i="0" u="sng" dirty="0">
                <a:solidFill>
                  <a:srgbClr val="2F2866"/>
                </a:solidFill>
                <a:effectLst/>
                <a:latin typeface="Calibri" panose="020F0502020204030204" pitchFamily="34" charset="0"/>
              </a:rPr>
              <a:t> Static post on </a:t>
            </a:r>
            <a:r>
              <a:rPr lang="en-IN" sz="3200" b="1" i="0" u="sng" dirty="0" err="1">
                <a:solidFill>
                  <a:srgbClr val="2F2866"/>
                </a:solidFill>
                <a:effectLst/>
                <a:latin typeface="Calibri" panose="020F0502020204030204" pitchFamily="34" charset="0"/>
              </a:rPr>
              <a:t>amul</a:t>
            </a:r>
            <a:r>
              <a:rPr lang="en-IN" sz="3200" b="1" i="0" u="sng" dirty="0">
                <a:solidFill>
                  <a:srgbClr val="2F2866"/>
                </a:solidFill>
                <a:effectLst/>
                <a:latin typeface="Calibri" panose="020F0502020204030204" pitchFamily="34" charset="0"/>
              </a:rPr>
              <a:t> brand</a:t>
            </a:r>
            <a:endParaRPr lang="en-IN" sz="3200" dirty="0">
              <a:solidFill>
                <a:srgbClr val="2F2866"/>
              </a:solidFill>
            </a:endParaRPr>
          </a:p>
        </p:txBody>
      </p:sp>
      <p:sp>
        <p:nvSpPr>
          <p:cNvPr id="4" name="Text Placeholder 3">
            <a:extLst>
              <a:ext uri="{FF2B5EF4-FFF2-40B4-BE49-F238E27FC236}">
                <a16:creationId xmlns:a16="http://schemas.microsoft.com/office/drawing/2014/main" id="{5F3F6249-5714-037D-1D8B-226A3AC9879C}"/>
              </a:ext>
            </a:extLst>
          </p:cNvPr>
          <p:cNvSpPr>
            <a:spLocks noGrp="1"/>
          </p:cNvSpPr>
          <p:nvPr>
            <p:ph type="body" sz="half" idx="2"/>
          </p:nvPr>
        </p:nvSpPr>
        <p:spPr>
          <a:xfrm>
            <a:off x="609600" y="1221017"/>
            <a:ext cx="7043057" cy="4711697"/>
          </a:xfrm>
        </p:spPr>
        <p:txBody>
          <a:bodyPr>
            <a:noAutofit/>
          </a:bodyPr>
          <a:lstStyle/>
          <a:p>
            <a:pPr rtl="0">
              <a:spcBef>
                <a:spcPts val="0"/>
              </a:spcBef>
              <a:spcAft>
                <a:spcPts val="0"/>
              </a:spcAft>
            </a:pPr>
            <a:r>
              <a:rPr lang="en-IN" sz="2000" b="1" i="0" u="none" strike="noStrike" dirty="0">
                <a:solidFill>
                  <a:srgbClr val="233A44"/>
                </a:solidFill>
                <a:effectLst/>
                <a:latin typeface="Lexend"/>
              </a:rPr>
              <a:t>Caption:</a:t>
            </a:r>
            <a:endParaRPr lang="en-US" sz="2000" b="0" i="0" u="none" strike="noStrike" dirty="0">
              <a:solidFill>
                <a:srgbClr val="233A44"/>
              </a:solidFill>
              <a:effectLst/>
              <a:latin typeface="Calibri" panose="020F0502020204030204" pitchFamily="34" charset="0"/>
            </a:endParaRPr>
          </a:p>
          <a:p>
            <a:pPr rtl="0">
              <a:spcBef>
                <a:spcPts val="0"/>
              </a:spcBef>
              <a:spcAft>
                <a:spcPts val="0"/>
              </a:spcAft>
            </a:pPr>
            <a:r>
              <a:rPr lang="en-US" sz="2000" b="0" i="0" u="none" strike="noStrike" dirty="0">
                <a:solidFill>
                  <a:srgbClr val="233A44"/>
                </a:solidFill>
                <a:effectLst/>
                <a:latin typeface="Calibri" panose="020F0502020204030204" pitchFamily="34" charset="0"/>
              </a:rPr>
              <a:t>"Say cheese to pure indulgence with Amul! 🧀✨ From creamy cheeses to velvety chocolates, we've got your cravings covered. Dive into a world of flavor and quality that's been delighting generations. Taste the difference with Amul today! #PureIndulgence #AmulLove 🥛🍫”</a:t>
            </a:r>
            <a:endParaRPr lang="en-US" sz="2000" b="0" dirty="0">
              <a:effectLst/>
            </a:endParaRPr>
          </a:p>
          <a:p>
            <a:pPr rtl="0">
              <a:spcBef>
                <a:spcPts val="0"/>
              </a:spcBef>
              <a:spcAft>
                <a:spcPts val="0"/>
              </a:spcAft>
            </a:pPr>
            <a:r>
              <a:rPr lang="en-IN" sz="2000" b="1" i="0" u="none" strike="noStrike" dirty="0" err="1">
                <a:solidFill>
                  <a:srgbClr val="233A44"/>
                </a:solidFill>
                <a:effectLst/>
                <a:latin typeface="Calibri" panose="020F0502020204030204" pitchFamily="34" charset="0"/>
              </a:rPr>
              <a:t>Hastags</a:t>
            </a:r>
            <a:r>
              <a:rPr lang="en-IN" sz="2000" b="1" i="0" u="none" strike="noStrike" dirty="0">
                <a:solidFill>
                  <a:srgbClr val="233A44"/>
                </a:solidFill>
                <a:effectLst/>
                <a:latin typeface="Calibri" panose="020F0502020204030204" pitchFamily="34" charset="0"/>
              </a:rPr>
              <a:t>:</a:t>
            </a:r>
            <a:br>
              <a:rPr lang="en-IN" sz="2000" dirty="0"/>
            </a:br>
            <a:r>
              <a:rPr lang="en-IN" sz="2000" b="0" i="0" u="none" strike="noStrike" dirty="0">
                <a:solidFill>
                  <a:srgbClr val="233A44"/>
                </a:solidFill>
                <a:effectLst/>
                <a:latin typeface="Calibri" panose="020F0502020204030204" pitchFamily="34" charset="0"/>
              </a:rPr>
              <a:t>#PureIndulgence #AmulLove 🥛🍫#DairyDelights #CreamyGoodness #TasteTheDifference #IndulgeInAmul #CheeseLoversUnite #ChocolateHeaven 🧀🍫#DairyDelights #CreamyGoodness #TasteTheDifference #IndulgeInAmul #CheeseLoversUnite #ChocolateHeaven 🧀🍫</a:t>
            </a:r>
            <a:br>
              <a:rPr lang="en-IN" sz="2000" dirty="0"/>
            </a:br>
            <a:r>
              <a:rPr lang="en-IN" sz="2000" b="1" i="0" u="none" strike="noStrike" dirty="0">
                <a:solidFill>
                  <a:srgbClr val="233A44"/>
                </a:solidFill>
                <a:effectLst/>
                <a:latin typeface="Calibri" panose="020F0502020204030204" pitchFamily="34" charset="0"/>
              </a:rPr>
              <a:t>Post link:</a:t>
            </a:r>
            <a:endParaRPr lang="en-IN" sz="2000" b="0" dirty="0">
              <a:effectLst/>
            </a:endParaRPr>
          </a:p>
          <a:p>
            <a:pPr rtl="0">
              <a:spcBef>
                <a:spcPts val="0"/>
              </a:spcBef>
              <a:spcAft>
                <a:spcPts val="0"/>
              </a:spcAft>
            </a:pPr>
            <a:r>
              <a:rPr lang="en-IN" sz="2000" b="0" i="0" u="none" strike="noStrike" dirty="0">
                <a:solidFill>
                  <a:srgbClr val="163EF5"/>
                </a:solidFill>
                <a:effectLst/>
                <a:latin typeface="Calibri" panose="020F0502020204030204" pitchFamily="34" charset="0"/>
              </a:rPr>
              <a:t>https://www.instagram.com/p/C58Ar7_yMs8/?igsh=MW14OTByejl0eGtybA==</a:t>
            </a:r>
            <a:endParaRPr lang="en-IN" sz="2000" b="0" dirty="0">
              <a:effectLst/>
            </a:endParaRPr>
          </a:p>
          <a:p>
            <a:br>
              <a:rPr lang="en-IN" sz="2000" dirty="0"/>
            </a:br>
            <a:br>
              <a:rPr lang="en-IN" sz="2000" dirty="0"/>
            </a:br>
            <a:endParaRPr lang="en-IN" sz="2000" dirty="0"/>
          </a:p>
        </p:txBody>
      </p:sp>
      <p:sp>
        <p:nvSpPr>
          <p:cNvPr id="6" name="AutoShape 2">
            <a:extLst>
              <a:ext uri="{FF2B5EF4-FFF2-40B4-BE49-F238E27FC236}">
                <a16:creationId xmlns:a16="http://schemas.microsoft.com/office/drawing/2014/main" id="{3AAFF3F7-9B7F-5ACD-0E5D-BB36D0D811A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8F202ECE-328A-3312-8BE0-F89318315A10}"/>
              </a:ext>
            </a:extLst>
          </p:cNvPr>
          <p:cNvPicPr>
            <a:picLocks noChangeAspect="1"/>
          </p:cNvPicPr>
          <p:nvPr/>
        </p:nvPicPr>
        <p:blipFill>
          <a:blip r:embed="rId2"/>
          <a:stretch>
            <a:fillRect/>
          </a:stretch>
        </p:blipFill>
        <p:spPr>
          <a:xfrm>
            <a:off x="7380514" y="775917"/>
            <a:ext cx="3951515" cy="5306165"/>
          </a:xfrm>
          <a:prstGeom prst="rect">
            <a:avLst/>
          </a:prstGeom>
        </p:spPr>
      </p:pic>
    </p:spTree>
    <p:extLst>
      <p:ext uri="{BB962C8B-B14F-4D97-AF65-F5344CB8AC3E}">
        <p14:creationId xmlns:p14="http://schemas.microsoft.com/office/powerpoint/2010/main" val="1542950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3130-FCD6-2C64-9258-08C3E47E68C5}"/>
              </a:ext>
            </a:extLst>
          </p:cNvPr>
          <p:cNvSpPr>
            <a:spLocks noGrp="1"/>
          </p:cNvSpPr>
          <p:nvPr>
            <p:ph type="title"/>
          </p:nvPr>
        </p:nvSpPr>
        <p:spPr>
          <a:xfrm>
            <a:off x="428111" y="937169"/>
            <a:ext cx="7261504" cy="1675402"/>
          </a:xfrm>
        </p:spPr>
        <p:txBody>
          <a:bodyPr>
            <a:normAutofit/>
          </a:bodyPr>
          <a:lstStyle/>
          <a:p>
            <a:pPr rtl="0">
              <a:spcBef>
                <a:spcPts val="0"/>
              </a:spcBef>
              <a:spcAft>
                <a:spcPts val="0"/>
              </a:spcAft>
            </a:pPr>
            <a:r>
              <a:rPr lang="en-IN" sz="3600" b="1" i="0" u="none" strike="noStrike" dirty="0">
                <a:solidFill>
                  <a:srgbClr val="FF0066"/>
                </a:solidFill>
                <a:effectLst/>
                <a:latin typeface="Calibri" panose="020F0502020204030204" pitchFamily="34" charset="0"/>
              </a:rPr>
              <a:t>Format 2 - </a:t>
            </a:r>
            <a:r>
              <a:rPr lang="en-IN" sz="3600" b="1" i="0" u="sng" dirty="0">
                <a:solidFill>
                  <a:srgbClr val="FF0066"/>
                </a:solidFill>
                <a:effectLst/>
                <a:latin typeface="Calibri" panose="020F0502020204030204" pitchFamily="34" charset="0"/>
              </a:rPr>
              <a:t>Reel Post on Amul </a:t>
            </a:r>
            <a:r>
              <a:rPr lang="en-IN" sz="3600" b="1" i="0" u="sng" dirty="0" err="1">
                <a:solidFill>
                  <a:srgbClr val="FF0066"/>
                </a:solidFill>
                <a:effectLst/>
                <a:latin typeface="Calibri" panose="020F0502020204030204" pitchFamily="34" charset="0"/>
              </a:rPr>
              <a:t>Mitai</a:t>
            </a:r>
            <a:br>
              <a:rPr lang="en-IN" sz="3600" b="0" dirty="0">
                <a:solidFill>
                  <a:srgbClr val="FF0066"/>
                </a:solidFill>
                <a:effectLst/>
              </a:rPr>
            </a:br>
            <a:br>
              <a:rPr lang="en-IN" dirty="0"/>
            </a:br>
            <a:endParaRPr lang="en-IN" dirty="0"/>
          </a:p>
        </p:txBody>
      </p:sp>
      <p:sp>
        <p:nvSpPr>
          <p:cNvPr id="4" name="Text Placeholder 3">
            <a:extLst>
              <a:ext uri="{FF2B5EF4-FFF2-40B4-BE49-F238E27FC236}">
                <a16:creationId xmlns:a16="http://schemas.microsoft.com/office/drawing/2014/main" id="{BACCC9F8-E843-8103-60A7-CDC8D22D689E}"/>
              </a:ext>
            </a:extLst>
          </p:cNvPr>
          <p:cNvSpPr>
            <a:spLocks noGrp="1"/>
          </p:cNvSpPr>
          <p:nvPr>
            <p:ph type="body" sz="half" idx="2"/>
          </p:nvPr>
        </p:nvSpPr>
        <p:spPr>
          <a:xfrm>
            <a:off x="1066800" y="2187425"/>
            <a:ext cx="6622815" cy="4136571"/>
          </a:xfrm>
        </p:spPr>
        <p:txBody>
          <a:bodyPr>
            <a:normAutofit/>
          </a:bodyPr>
          <a:lstStyle/>
          <a:p>
            <a:pPr rtl="0">
              <a:spcBef>
                <a:spcPts val="0"/>
              </a:spcBef>
              <a:spcAft>
                <a:spcPts val="0"/>
              </a:spcAft>
            </a:pPr>
            <a:r>
              <a:rPr lang="en-IN" sz="1800" b="1" i="0" u="none" strike="noStrike" dirty="0">
                <a:solidFill>
                  <a:srgbClr val="233A44"/>
                </a:solidFill>
                <a:effectLst/>
                <a:latin typeface="Calibri" panose="020F0502020204030204" pitchFamily="34" charset="0"/>
              </a:rPr>
              <a:t>Caption:</a:t>
            </a:r>
            <a:endParaRPr lang="en-IN" b="0" dirty="0">
              <a:effectLst/>
            </a:endParaRPr>
          </a:p>
          <a:p>
            <a:pPr rtl="0">
              <a:spcBef>
                <a:spcPts val="0"/>
              </a:spcBef>
              <a:spcAft>
                <a:spcPts val="0"/>
              </a:spcAft>
            </a:pPr>
            <a:br>
              <a:rPr lang="en-IN" dirty="0"/>
            </a:br>
            <a:r>
              <a:rPr lang="en-US" sz="1800" b="0" i="0" u="none" strike="noStrike" dirty="0">
                <a:solidFill>
                  <a:srgbClr val="00796B"/>
                </a:solidFill>
                <a:effectLst/>
                <a:latin typeface="Lexend"/>
              </a:rPr>
              <a:t>"Indulge in the richness of Amul Dry Fruits, the sweetness of Amul Kesar Peda, and the decadence of </a:t>
            </a:r>
            <a:endParaRPr lang="en-US" b="0" dirty="0">
              <a:effectLst/>
            </a:endParaRPr>
          </a:p>
          <a:p>
            <a:pPr rtl="0">
              <a:spcBef>
                <a:spcPts val="0"/>
              </a:spcBef>
              <a:spcAft>
                <a:spcPts val="0"/>
              </a:spcAft>
            </a:pPr>
            <a:br>
              <a:rPr lang="en-US" dirty="0"/>
            </a:br>
            <a:r>
              <a:rPr lang="en-IN" sz="1800" b="1" i="0" u="none" strike="noStrike" dirty="0" err="1">
                <a:solidFill>
                  <a:srgbClr val="233A44"/>
                </a:solidFill>
                <a:effectLst/>
                <a:latin typeface="Calibri" panose="020F0502020204030204" pitchFamily="34" charset="0"/>
              </a:rPr>
              <a:t>Hastags</a:t>
            </a:r>
            <a:r>
              <a:rPr lang="en-IN" sz="1800" b="1" i="0" u="none" strike="noStrike" dirty="0">
                <a:solidFill>
                  <a:srgbClr val="233A44"/>
                </a:solidFill>
                <a:effectLst/>
                <a:latin typeface="Calibri" panose="020F0502020204030204" pitchFamily="34" charset="0"/>
              </a:rPr>
              <a:t>:</a:t>
            </a:r>
            <a:endParaRPr lang="en-IN" b="0" dirty="0">
              <a:effectLst/>
            </a:endParaRPr>
          </a:p>
          <a:p>
            <a:pPr rtl="0">
              <a:spcBef>
                <a:spcPts val="0"/>
              </a:spcBef>
              <a:spcAft>
                <a:spcPts val="0"/>
              </a:spcAft>
            </a:pPr>
            <a:br>
              <a:rPr lang="en-IN" dirty="0"/>
            </a:br>
            <a:r>
              <a:rPr lang="en-IN" sz="1800" b="0" i="0" u="none" strike="noStrike" dirty="0">
                <a:solidFill>
                  <a:srgbClr val="163EF5"/>
                </a:solidFill>
                <a:effectLst/>
                <a:latin typeface="Lexend"/>
              </a:rPr>
              <a:t>Amul Milk Cake. #AmulDelights #TreatYourself #SweetIndulgence #QualityMilkGoodness”</a:t>
            </a:r>
            <a:endParaRPr lang="en-IN" b="0" dirty="0">
              <a:effectLst/>
            </a:endParaRPr>
          </a:p>
          <a:p>
            <a:br>
              <a:rPr lang="en-IN" dirty="0"/>
            </a:br>
            <a:endParaRPr lang="en-IN" dirty="0"/>
          </a:p>
        </p:txBody>
      </p:sp>
      <p:sp>
        <p:nvSpPr>
          <p:cNvPr id="5" name="AutoShape 2">
            <a:extLst>
              <a:ext uri="{FF2B5EF4-FFF2-40B4-BE49-F238E27FC236}">
                <a16:creationId xmlns:a16="http://schemas.microsoft.com/office/drawing/2014/main" id="{8EA98DEF-D000-2B1C-D4CC-E1AF017C4B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a:extLst>
              <a:ext uri="{FF2B5EF4-FFF2-40B4-BE49-F238E27FC236}">
                <a16:creationId xmlns:a16="http://schemas.microsoft.com/office/drawing/2014/main" id="{6D761205-F35A-60B0-FC25-A6C3FC5B018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944211B1-461B-73B4-3F2E-214803E94FCB}"/>
              </a:ext>
            </a:extLst>
          </p:cNvPr>
          <p:cNvPicPr>
            <a:picLocks noChangeAspect="1"/>
          </p:cNvPicPr>
          <p:nvPr/>
        </p:nvPicPr>
        <p:blipFill>
          <a:blip r:embed="rId2"/>
          <a:stretch>
            <a:fillRect/>
          </a:stretch>
        </p:blipFill>
        <p:spPr>
          <a:xfrm>
            <a:off x="7689615" y="828312"/>
            <a:ext cx="3686689" cy="5201376"/>
          </a:xfrm>
          <a:prstGeom prst="rect">
            <a:avLst/>
          </a:prstGeom>
        </p:spPr>
      </p:pic>
    </p:spTree>
    <p:extLst>
      <p:ext uri="{BB962C8B-B14F-4D97-AF65-F5344CB8AC3E}">
        <p14:creationId xmlns:p14="http://schemas.microsoft.com/office/powerpoint/2010/main" val="3463571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612D-6596-E3C6-E1D4-39D1C4865F42}"/>
              </a:ext>
            </a:extLst>
          </p:cNvPr>
          <p:cNvSpPr>
            <a:spLocks noGrp="1"/>
          </p:cNvSpPr>
          <p:nvPr>
            <p:ph type="title"/>
          </p:nvPr>
        </p:nvSpPr>
        <p:spPr>
          <a:xfrm>
            <a:off x="489859" y="-119743"/>
            <a:ext cx="6894958" cy="2907089"/>
          </a:xfrm>
        </p:spPr>
        <p:txBody>
          <a:bodyPr/>
          <a:lstStyle/>
          <a:p>
            <a:pPr rtl="0">
              <a:spcBef>
                <a:spcPts val="0"/>
              </a:spcBef>
              <a:spcAft>
                <a:spcPts val="0"/>
              </a:spcAft>
            </a:pPr>
            <a:r>
              <a:rPr lang="en-US" sz="3200" b="1" i="0" u="none" strike="noStrike" dirty="0">
                <a:solidFill>
                  <a:schemeClr val="accent2">
                    <a:lumMod val="75000"/>
                  </a:schemeClr>
                </a:solidFill>
                <a:effectLst/>
                <a:latin typeface="Calibri" panose="020F0502020204030204" pitchFamily="34" charset="0"/>
              </a:rPr>
              <a:t>Format 3 -</a:t>
            </a:r>
            <a:r>
              <a:rPr lang="en-US" sz="3200" b="1" i="0" u="sng" dirty="0">
                <a:solidFill>
                  <a:schemeClr val="accent2">
                    <a:lumMod val="75000"/>
                  </a:schemeClr>
                </a:solidFill>
                <a:effectLst/>
                <a:latin typeface="Calibri" panose="020F0502020204030204" pitchFamily="34" charset="0"/>
              </a:rPr>
              <a:t> Carousel Post on Amul Milk And curd</a:t>
            </a:r>
            <a:br>
              <a:rPr lang="en-US" sz="3200" b="0" dirty="0">
                <a:solidFill>
                  <a:schemeClr val="accent2">
                    <a:lumMod val="75000"/>
                  </a:schemeClr>
                </a:solidFill>
                <a:effectLst/>
              </a:rPr>
            </a:br>
            <a:br>
              <a:rPr lang="en-US" sz="3200" dirty="0">
                <a:solidFill>
                  <a:schemeClr val="accent2">
                    <a:lumMod val="75000"/>
                  </a:schemeClr>
                </a:solidFill>
              </a:rPr>
            </a:br>
            <a:endParaRPr lang="en-IN" sz="3200" dirty="0">
              <a:solidFill>
                <a:schemeClr val="accent2">
                  <a:lumMod val="75000"/>
                </a:schemeClr>
              </a:solidFill>
            </a:endParaRPr>
          </a:p>
        </p:txBody>
      </p:sp>
      <p:sp>
        <p:nvSpPr>
          <p:cNvPr id="4" name="Text Placeholder 3">
            <a:extLst>
              <a:ext uri="{FF2B5EF4-FFF2-40B4-BE49-F238E27FC236}">
                <a16:creationId xmlns:a16="http://schemas.microsoft.com/office/drawing/2014/main" id="{9F77D7D9-333D-A77B-7F02-299DA65F68A3}"/>
              </a:ext>
            </a:extLst>
          </p:cNvPr>
          <p:cNvSpPr>
            <a:spLocks noGrp="1"/>
          </p:cNvSpPr>
          <p:nvPr>
            <p:ph type="body" sz="half" idx="2"/>
          </p:nvPr>
        </p:nvSpPr>
        <p:spPr>
          <a:xfrm>
            <a:off x="664029" y="1969712"/>
            <a:ext cx="6720788" cy="4201886"/>
          </a:xfrm>
        </p:spPr>
        <p:txBody>
          <a:bodyPr>
            <a:normAutofit/>
          </a:bodyPr>
          <a:lstStyle/>
          <a:p>
            <a:pPr rtl="0">
              <a:spcBef>
                <a:spcPts val="0"/>
              </a:spcBef>
              <a:spcAft>
                <a:spcPts val="0"/>
              </a:spcAft>
            </a:pPr>
            <a:r>
              <a:rPr lang="en-IN" sz="2400" b="1" i="0" u="none" strike="noStrike" dirty="0">
                <a:solidFill>
                  <a:srgbClr val="233A44"/>
                </a:solidFill>
                <a:effectLst/>
                <a:latin typeface="Calibri" panose="020F0502020204030204" pitchFamily="34" charset="0"/>
              </a:rPr>
              <a:t>Caption:</a:t>
            </a:r>
            <a:endParaRPr lang="en-IN" sz="2400" b="0" dirty="0">
              <a:effectLst/>
            </a:endParaRPr>
          </a:p>
          <a:p>
            <a:pPr rtl="0">
              <a:spcBef>
                <a:spcPts val="0"/>
              </a:spcBef>
              <a:spcAft>
                <a:spcPts val="0"/>
              </a:spcAft>
            </a:pPr>
            <a:br>
              <a:rPr lang="en-IN" sz="2400" dirty="0"/>
            </a:br>
            <a:r>
              <a:rPr lang="en-US" sz="2400" b="0" i="0" u="none" strike="noStrike" dirty="0">
                <a:solidFill>
                  <a:srgbClr val="00796B"/>
                </a:solidFill>
                <a:effectLst/>
                <a:latin typeface="Lexend"/>
              </a:rPr>
              <a:t>"Indulge in the goodness of Amul milk and curd! From creamy smoothness to probiotic richness</a:t>
            </a:r>
            <a:endParaRPr lang="en-US" sz="2400" b="0" dirty="0">
              <a:effectLst/>
            </a:endParaRPr>
          </a:p>
          <a:p>
            <a:pPr rtl="0">
              <a:spcBef>
                <a:spcPts val="0"/>
              </a:spcBef>
              <a:spcAft>
                <a:spcPts val="0"/>
              </a:spcAft>
            </a:pPr>
            <a:br>
              <a:rPr lang="en-US" sz="2400" dirty="0"/>
            </a:br>
            <a:r>
              <a:rPr lang="en-IN" sz="2400" b="1" i="0" u="none" strike="noStrike" dirty="0" err="1">
                <a:solidFill>
                  <a:srgbClr val="233A44"/>
                </a:solidFill>
                <a:effectLst/>
                <a:latin typeface="Calibri" panose="020F0502020204030204" pitchFamily="34" charset="0"/>
              </a:rPr>
              <a:t>Hastags</a:t>
            </a:r>
            <a:r>
              <a:rPr lang="en-IN" sz="2400" b="1" i="0" u="none" strike="noStrike" dirty="0">
                <a:solidFill>
                  <a:srgbClr val="233A44"/>
                </a:solidFill>
                <a:effectLst/>
                <a:latin typeface="Calibri" panose="020F0502020204030204" pitchFamily="34" charset="0"/>
              </a:rPr>
              <a:t>:</a:t>
            </a:r>
            <a:endParaRPr lang="en-IN" sz="2400" b="0" dirty="0">
              <a:effectLst/>
            </a:endParaRPr>
          </a:p>
          <a:p>
            <a:pPr rtl="0">
              <a:spcBef>
                <a:spcPts val="0"/>
              </a:spcBef>
              <a:spcAft>
                <a:spcPts val="0"/>
              </a:spcAft>
            </a:pPr>
            <a:br>
              <a:rPr lang="en-IN" sz="2400" dirty="0"/>
            </a:br>
            <a:r>
              <a:rPr lang="en-US" sz="2400" b="0" i="0" u="none" strike="noStrike" dirty="0">
                <a:solidFill>
                  <a:srgbClr val="AF7B51"/>
                </a:solidFill>
                <a:effectLst/>
                <a:latin typeface="Lexend"/>
              </a:rPr>
              <a:t> #AmulDelights #PureGoodness #HealthyChoices #DairyDelights #CurdLovers #MilkMagic 🥛✨”</a:t>
            </a:r>
            <a:endParaRPr lang="en-US" sz="2400" b="0" dirty="0">
              <a:effectLst/>
            </a:endParaRPr>
          </a:p>
          <a:p>
            <a:br>
              <a:rPr lang="en-US" sz="2400" dirty="0"/>
            </a:br>
            <a:endParaRPr lang="en-IN" sz="2400" dirty="0"/>
          </a:p>
        </p:txBody>
      </p:sp>
      <p:pic>
        <p:nvPicPr>
          <p:cNvPr id="7170" name="Picture 2">
            <a:extLst>
              <a:ext uri="{FF2B5EF4-FFF2-40B4-BE49-F238E27FC236}">
                <a16:creationId xmlns:a16="http://schemas.microsoft.com/office/drawing/2014/main" id="{85B5F5C2-5E38-1E8B-6229-BE34FCF86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215" y="1017814"/>
            <a:ext cx="3616778" cy="482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419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067D-EB30-8A82-8F2A-BFB268FD2668}"/>
              </a:ext>
            </a:extLst>
          </p:cNvPr>
          <p:cNvSpPr>
            <a:spLocks noGrp="1"/>
          </p:cNvSpPr>
          <p:nvPr>
            <p:ph type="title"/>
          </p:nvPr>
        </p:nvSpPr>
        <p:spPr>
          <a:xfrm>
            <a:off x="1524000" y="856481"/>
            <a:ext cx="6760030" cy="1125322"/>
          </a:xfrm>
        </p:spPr>
        <p:txBody>
          <a:bodyPr>
            <a:noAutofit/>
          </a:bodyPr>
          <a:lstStyle/>
          <a:p>
            <a:pPr algn="ctr" rtl="0">
              <a:spcBef>
                <a:spcPts val="0"/>
              </a:spcBef>
              <a:spcAft>
                <a:spcPts val="0"/>
              </a:spcAft>
            </a:pPr>
            <a:r>
              <a:rPr lang="en-US" sz="3200" b="1" i="0" u="sng" dirty="0">
                <a:solidFill>
                  <a:srgbClr val="233A44"/>
                </a:solidFill>
                <a:effectLst/>
                <a:latin typeface="Calibri" panose="020F0502020204030204" pitchFamily="34" charset="0"/>
              </a:rPr>
              <a:t>Part 4: Content Creation and Curation</a:t>
            </a:r>
            <a:br>
              <a:rPr lang="en-US" sz="3200" b="0" dirty="0">
                <a:effectLst/>
              </a:rPr>
            </a:br>
            <a:r>
              <a:rPr lang="en-IN" sz="3200" b="1" i="0" u="none" strike="noStrike" dirty="0">
                <a:solidFill>
                  <a:srgbClr val="CC0000"/>
                </a:solidFill>
                <a:effectLst/>
                <a:latin typeface="Calibri" panose="020F0502020204030204" pitchFamily="34" charset="0"/>
              </a:rPr>
              <a:t>Instagram Story</a:t>
            </a:r>
            <a:endParaRPr lang="en-IN" sz="3200" dirty="0"/>
          </a:p>
        </p:txBody>
      </p:sp>
      <p:sp>
        <p:nvSpPr>
          <p:cNvPr id="4" name="Text Placeholder 3">
            <a:extLst>
              <a:ext uri="{FF2B5EF4-FFF2-40B4-BE49-F238E27FC236}">
                <a16:creationId xmlns:a16="http://schemas.microsoft.com/office/drawing/2014/main" id="{AA63995A-0883-0BE8-4FB1-91CB90A28607}"/>
              </a:ext>
            </a:extLst>
          </p:cNvPr>
          <p:cNvSpPr>
            <a:spLocks noGrp="1"/>
          </p:cNvSpPr>
          <p:nvPr>
            <p:ph type="body" sz="half" idx="2"/>
          </p:nvPr>
        </p:nvSpPr>
        <p:spPr>
          <a:xfrm>
            <a:off x="4125686" y="2130110"/>
            <a:ext cx="4288973" cy="2954122"/>
          </a:xfrm>
        </p:spPr>
        <p:txBody>
          <a:bodyPr>
            <a:normAutofit lnSpcReduction="10000"/>
          </a:bodyPr>
          <a:lstStyle/>
          <a:p>
            <a:pPr rtl="0">
              <a:spcBef>
                <a:spcPts val="0"/>
              </a:spcBef>
              <a:spcAft>
                <a:spcPts val="0"/>
              </a:spcAft>
            </a:pPr>
            <a:r>
              <a:rPr lang="en-IN" sz="3200" b="0" i="0" u="none" strike="noStrike" dirty="0">
                <a:solidFill>
                  <a:srgbClr val="AF7B51"/>
                </a:solidFill>
                <a:effectLst/>
                <a:latin typeface="Lexend"/>
              </a:rPr>
              <a:t>Screenshots of Story.</a:t>
            </a:r>
            <a:endParaRPr lang="en-IN" sz="3200" b="0" dirty="0">
              <a:effectLst/>
            </a:endParaRPr>
          </a:p>
          <a:p>
            <a:pPr rtl="0">
              <a:spcBef>
                <a:spcPts val="0"/>
              </a:spcBef>
              <a:spcAft>
                <a:spcPts val="0"/>
              </a:spcAft>
            </a:pPr>
            <a:br>
              <a:rPr lang="en-IN" sz="3200" dirty="0"/>
            </a:br>
            <a:r>
              <a:rPr lang="en-IN" sz="3200" b="0" i="0" u="sng" dirty="0">
                <a:solidFill>
                  <a:srgbClr val="3D4594"/>
                </a:solidFill>
                <a:effectLst/>
                <a:latin typeface="Calibri" panose="020F0502020204030204" pitchFamily="34" charset="0"/>
              </a:rPr>
              <a:t>https://www.instagram.com/amul_india01?igsh=YmpiYmNxaGh6N2kx</a:t>
            </a:r>
            <a:endParaRPr lang="en-IN" sz="3200" b="0" dirty="0">
              <a:effectLst/>
            </a:endParaRPr>
          </a:p>
          <a:p>
            <a:br>
              <a:rPr lang="en-IN" dirty="0"/>
            </a:br>
            <a:endParaRPr lang="en-IN" dirty="0"/>
          </a:p>
        </p:txBody>
      </p:sp>
      <p:pic>
        <p:nvPicPr>
          <p:cNvPr id="9218" name="Picture 2">
            <a:extLst>
              <a:ext uri="{FF2B5EF4-FFF2-40B4-BE49-F238E27FC236}">
                <a16:creationId xmlns:a16="http://schemas.microsoft.com/office/drawing/2014/main" id="{9DC99ED5-C445-6F8D-C972-3A1A1D5DE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4" t="1905" r="-373" b="28889"/>
          <a:stretch/>
        </p:blipFill>
        <p:spPr bwMode="auto">
          <a:xfrm>
            <a:off x="881741" y="2130110"/>
            <a:ext cx="2895601" cy="403349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1A4EF97-8668-CC63-E766-86B57914CE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9" t="3044" r="3545" b="26536"/>
          <a:stretch/>
        </p:blipFill>
        <p:spPr bwMode="auto">
          <a:xfrm>
            <a:off x="8556173" y="751113"/>
            <a:ext cx="2873828" cy="555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41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02EE-EE4C-5E3D-2760-E1DD3009A4B3}"/>
              </a:ext>
            </a:extLst>
          </p:cNvPr>
          <p:cNvSpPr>
            <a:spLocks noGrp="1"/>
          </p:cNvSpPr>
          <p:nvPr>
            <p:ph type="title"/>
          </p:nvPr>
        </p:nvSpPr>
        <p:spPr>
          <a:xfrm>
            <a:off x="2534262" y="238432"/>
            <a:ext cx="6682889" cy="1410536"/>
          </a:xfrm>
        </p:spPr>
        <p:txBody>
          <a:bodyPr>
            <a:noAutofit/>
          </a:bodyPr>
          <a:lstStyle/>
          <a:p>
            <a:r>
              <a:rPr lang="en-IN" sz="4400" b="1" u="sng" dirty="0">
                <a:solidFill>
                  <a:schemeClr val="accent3">
                    <a:lumMod val="50000"/>
                  </a:schemeClr>
                </a:solidFill>
              </a:rPr>
              <a:t>Table of contents</a:t>
            </a:r>
          </a:p>
        </p:txBody>
      </p:sp>
      <p:sp>
        <p:nvSpPr>
          <p:cNvPr id="4" name="Text Placeholder 3">
            <a:extLst>
              <a:ext uri="{FF2B5EF4-FFF2-40B4-BE49-F238E27FC236}">
                <a16:creationId xmlns:a16="http://schemas.microsoft.com/office/drawing/2014/main" id="{7794763D-9D42-B436-60D6-C62CF15A1A58}"/>
              </a:ext>
            </a:extLst>
          </p:cNvPr>
          <p:cNvSpPr>
            <a:spLocks noGrp="1"/>
          </p:cNvSpPr>
          <p:nvPr>
            <p:ph type="body" sz="half" idx="2"/>
          </p:nvPr>
        </p:nvSpPr>
        <p:spPr>
          <a:xfrm rot="10800000" flipV="1">
            <a:off x="1591056" y="2468880"/>
            <a:ext cx="8906256" cy="5534577"/>
          </a:xfrm>
        </p:spPr>
        <p:txBody>
          <a:bodyPr/>
          <a:lstStyle/>
          <a:p>
            <a:pPr marL="285750" indent="-285750">
              <a:buFont typeface="Wingdings" panose="05000000000000000000" pitchFamily="2" charset="2"/>
              <a:buChar char="Ø"/>
            </a:pPr>
            <a:r>
              <a:rPr lang="en-IN" sz="2800" b="1" dirty="0"/>
              <a:t>1.Brand study , competitor analysis &amp; buyer’s </a:t>
            </a:r>
            <a:r>
              <a:rPr lang="en-IN" sz="2800" b="1" dirty="0" err="1"/>
              <a:t>audiences’s</a:t>
            </a:r>
            <a:r>
              <a:rPr lang="en-IN" sz="2800" b="1" dirty="0"/>
              <a:t> </a:t>
            </a:r>
            <a:r>
              <a:rPr lang="en-IN" sz="2800" b="1" dirty="0" err="1"/>
              <a:t>Persnol</a:t>
            </a:r>
            <a:endParaRPr lang="en-IN" sz="2800" b="1" dirty="0"/>
          </a:p>
          <a:p>
            <a:pPr marL="285750" indent="-285750">
              <a:buFont typeface="Wingdings" panose="05000000000000000000" pitchFamily="2" charset="2"/>
              <a:buChar char="Ø"/>
            </a:pPr>
            <a:r>
              <a:rPr lang="en-IN" sz="2800" b="1" dirty="0"/>
              <a:t>2.Seo &amp; keywords research</a:t>
            </a:r>
          </a:p>
          <a:p>
            <a:pPr marL="285750" indent="-285750">
              <a:buFont typeface="Wingdings" panose="05000000000000000000" pitchFamily="2" charset="2"/>
              <a:buChar char="Ø"/>
            </a:pPr>
            <a:r>
              <a:rPr lang="en-IN" sz="2800" b="1" dirty="0"/>
              <a:t>3.Content ideas and marketing strategies</a:t>
            </a:r>
          </a:p>
          <a:p>
            <a:pPr marL="285750" indent="-285750">
              <a:buFont typeface="Wingdings" panose="05000000000000000000" pitchFamily="2" charset="2"/>
              <a:buChar char="Ø"/>
            </a:pPr>
            <a:r>
              <a:rPr lang="en-IN" sz="2800" b="1" dirty="0"/>
              <a:t>4.Content creation and curation</a:t>
            </a:r>
          </a:p>
          <a:p>
            <a:endParaRPr lang="en-IN" dirty="0"/>
          </a:p>
        </p:txBody>
      </p:sp>
    </p:spTree>
    <p:extLst>
      <p:ext uri="{BB962C8B-B14F-4D97-AF65-F5344CB8AC3E}">
        <p14:creationId xmlns:p14="http://schemas.microsoft.com/office/powerpoint/2010/main" val="1241646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8C66-C84B-DF7D-8E79-408A3AA845FB}"/>
              </a:ext>
            </a:extLst>
          </p:cNvPr>
          <p:cNvSpPr>
            <a:spLocks noGrp="1"/>
          </p:cNvSpPr>
          <p:nvPr>
            <p:ph type="title"/>
          </p:nvPr>
        </p:nvSpPr>
        <p:spPr>
          <a:xfrm>
            <a:off x="751114" y="941916"/>
            <a:ext cx="6143844" cy="1378551"/>
          </a:xfrm>
        </p:spPr>
        <p:txBody>
          <a:bodyPr>
            <a:normAutofit fontScale="90000"/>
          </a:bodyPr>
          <a:lstStyle/>
          <a:p>
            <a:pPr rtl="0">
              <a:spcBef>
                <a:spcPts val="0"/>
              </a:spcBef>
              <a:spcAft>
                <a:spcPts val="0"/>
              </a:spcAft>
            </a:pPr>
            <a:r>
              <a:rPr lang="en-IN" sz="4000" b="1" i="0" u="sng" strike="noStrike" dirty="0">
                <a:solidFill>
                  <a:srgbClr val="00796B"/>
                </a:solidFill>
                <a:effectLst/>
                <a:latin typeface="Calibri" panose="020F0502020204030204" pitchFamily="34" charset="0"/>
              </a:rPr>
              <a:t>Highlights for Story. </a:t>
            </a:r>
            <a:br>
              <a:rPr lang="en-IN" b="0" dirty="0">
                <a:effectLst/>
              </a:rPr>
            </a:br>
            <a:br>
              <a:rPr lang="en-IN" dirty="0"/>
            </a:br>
            <a:endParaRPr lang="en-IN" dirty="0"/>
          </a:p>
        </p:txBody>
      </p:sp>
      <p:sp>
        <p:nvSpPr>
          <p:cNvPr id="4" name="Text Placeholder 3">
            <a:extLst>
              <a:ext uri="{FF2B5EF4-FFF2-40B4-BE49-F238E27FC236}">
                <a16:creationId xmlns:a16="http://schemas.microsoft.com/office/drawing/2014/main" id="{9E9A9F37-FBF2-140F-8CC3-069427535AD6}"/>
              </a:ext>
            </a:extLst>
          </p:cNvPr>
          <p:cNvSpPr>
            <a:spLocks noGrp="1"/>
          </p:cNvSpPr>
          <p:nvPr>
            <p:ph type="body" sz="half" idx="2"/>
          </p:nvPr>
        </p:nvSpPr>
        <p:spPr>
          <a:xfrm>
            <a:off x="943655" y="2320467"/>
            <a:ext cx="5370060" cy="2763765"/>
          </a:xfrm>
        </p:spPr>
        <p:txBody>
          <a:bodyPr/>
          <a:lstStyle/>
          <a:p>
            <a:pPr rtl="0">
              <a:spcBef>
                <a:spcPts val="0"/>
              </a:spcBef>
              <a:spcAft>
                <a:spcPts val="0"/>
              </a:spcAft>
            </a:pPr>
            <a:r>
              <a:rPr lang="en-IN" sz="3200" b="0" i="0" u="sng" strike="noStrike" dirty="0">
                <a:solidFill>
                  <a:srgbClr val="3D4594"/>
                </a:solidFill>
                <a:effectLst/>
                <a:latin typeface="Calibri" panose="020F0502020204030204" pitchFamily="34" charset="0"/>
                <a:hlinkClick r:id="rId2"/>
              </a:rPr>
              <a:t>https://www.instagram.com/amul_india01?igsh=YmpiYmNxaGh6N2kx</a:t>
            </a:r>
            <a:endParaRPr lang="en-IN" sz="3200" b="0" dirty="0">
              <a:effectLst/>
            </a:endParaRPr>
          </a:p>
          <a:p>
            <a:br>
              <a:rPr lang="en-IN" b="0" dirty="0">
                <a:effectLst/>
              </a:rPr>
            </a:br>
            <a:endParaRPr lang="en-IN" dirty="0"/>
          </a:p>
        </p:txBody>
      </p:sp>
      <p:pic>
        <p:nvPicPr>
          <p:cNvPr id="10242" name="Picture 2">
            <a:extLst>
              <a:ext uri="{FF2B5EF4-FFF2-40B4-BE49-F238E27FC236}">
                <a16:creationId xmlns:a16="http://schemas.microsoft.com/office/drawing/2014/main" id="{55B766D6-9C37-4D4F-8486-FFD32A0CE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601" y="941916"/>
            <a:ext cx="4552745" cy="497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33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43E-D766-3C2E-AE17-9E0E18354F9D}"/>
              </a:ext>
            </a:extLst>
          </p:cNvPr>
          <p:cNvSpPr>
            <a:spLocks noGrp="1"/>
          </p:cNvSpPr>
          <p:nvPr>
            <p:ph type="title"/>
          </p:nvPr>
        </p:nvSpPr>
        <p:spPr/>
        <p:txBody>
          <a:bodyPr/>
          <a:lstStyle/>
          <a:p>
            <a:endParaRPr lang="en-IN" dirty="0"/>
          </a:p>
        </p:txBody>
      </p:sp>
      <p:sp>
        <p:nvSpPr>
          <p:cNvPr id="4" name="Text Placeholder 3">
            <a:extLst>
              <a:ext uri="{FF2B5EF4-FFF2-40B4-BE49-F238E27FC236}">
                <a16:creationId xmlns:a16="http://schemas.microsoft.com/office/drawing/2014/main" id="{020826A0-426D-0067-6937-E351E67DA4DA}"/>
              </a:ext>
            </a:extLst>
          </p:cNvPr>
          <p:cNvSpPr>
            <a:spLocks noGrp="1"/>
          </p:cNvSpPr>
          <p:nvPr>
            <p:ph type="body" sz="half" idx="2"/>
          </p:nvPr>
        </p:nvSpPr>
        <p:spPr/>
        <p:txBody>
          <a:bodyPr/>
          <a:lstStyle/>
          <a:p>
            <a:endParaRPr lang="en-IN"/>
          </a:p>
        </p:txBody>
      </p:sp>
      <p:pic>
        <p:nvPicPr>
          <p:cNvPr id="10" name="Picture 9">
            <a:extLst>
              <a:ext uri="{FF2B5EF4-FFF2-40B4-BE49-F238E27FC236}">
                <a16:creationId xmlns:a16="http://schemas.microsoft.com/office/drawing/2014/main" id="{5FFD7467-272F-B274-3770-42777412DCF5}"/>
              </a:ext>
            </a:extLst>
          </p:cNvPr>
          <p:cNvPicPr>
            <a:picLocks noChangeAspect="1"/>
          </p:cNvPicPr>
          <p:nvPr/>
        </p:nvPicPr>
        <p:blipFill>
          <a:blip r:embed="rId2"/>
          <a:stretch>
            <a:fillRect/>
          </a:stretch>
        </p:blipFill>
        <p:spPr>
          <a:xfrm>
            <a:off x="4794015" y="1011490"/>
            <a:ext cx="2983172" cy="4974168"/>
          </a:xfrm>
          <a:prstGeom prst="rect">
            <a:avLst/>
          </a:prstGeom>
        </p:spPr>
      </p:pic>
    </p:spTree>
    <p:extLst>
      <p:ext uri="{BB962C8B-B14F-4D97-AF65-F5344CB8AC3E}">
        <p14:creationId xmlns:p14="http://schemas.microsoft.com/office/powerpoint/2010/main" val="1890387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4FBB-999F-1133-88F4-346AB3F8BDDD}"/>
              </a:ext>
            </a:extLst>
          </p:cNvPr>
          <p:cNvSpPr>
            <a:spLocks noGrp="1"/>
          </p:cNvSpPr>
          <p:nvPr>
            <p:ph type="ctrTitle"/>
          </p:nvPr>
        </p:nvSpPr>
        <p:spPr>
          <a:xfrm>
            <a:off x="3540126" y="1454573"/>
            <a:ext cx="5111752" cy="1136650"/>
          </a:xfrm>
        </p:spPr>
        <p:txBody>
          <a:bodyPr/>
          <a:lstStyle/>
          <a:p>
            <a:r>
              <a:rPr lang="en-IN" b="1" u="sng" dirty="0">
                <a:solidFill>
                  <a:srgbClr val="002060"/>
                </a:solidFill>
              </a:rPr>
              <a:t>AMUL</a:t>
            </a:r>
          </a:p>
        </p:txBody>
      </p:sp>
      <p:sp>
        <p:nvSpPr>
          <p:cNvPr id="3" name="Subtitle 2">
            <a:extLst>
              <a:ext uri="{FF2B5EF4-FFF2-40B4-BE49-F238E27FC236}">
                <a16:creationId xmlns:a16="http://schemas.microsoft.com/office/drawing/2014/main" id="{B23927EF-2DE2-1DC9-B9EA-A3F0E89AF052}"/>
              </a:ext>
            </a:extLst>
          </p:cNvPr>
          <p:cNvSpPr>
            <a:spLocks noGrp="1"/>
          </p:cNvSpPr>
          <p:nvPr>
            <p:ph type="subTitle" idx="1"/>
          </p:nvPr>
        </p:nvSpPr>
        <p:spPr>
          <a:xfrm>
            <a:off x="3493073" y="2452790"/>
            <a:ext cx="5111752" cy="990602"/>
          </a:xfrm>
        </p:spPr>
        <p:txBody>
          <a:bodyPr>
            <a:normAutofit/>
          </a:bodyPr>
          <a:lstStyle/>
          <a:p>
            <a:r>
              <a:rPr lang="en-IN" sz="3200" dirty="0" err="1">
                <a:solidFill>
                  <a:schemeClr val="accent4">
                    <a:lumMod val="75000"/>
                  </a:schemeClr>
                </a:solidFill>
              </a:rPr>
              <a:t>Adikavi</a:t>
            </a:r>
            <a:r>
              <a:rPr lang="en-IN" sz="3200" dirty="0">
                <a:solidFill>
                  <a:schemeClr val="accent4">
                    <a:lumMod val="75000"/>
                  </a:schemeClr>
                </a:solidFill>
              </a:rPr>
              <a:t> </a:t>
            </a:r>
            <a:r>
              <a:rPr lang="en-IN" sz="3200" dirty="0" err="1">
                <a:solidFill>
                  <a:schemeClr val="accent4">
                    <a:lumMod val="75000"/>
                  </a:schemeClr>
                </a:solidFill>
              </a:rPr>
              <a:t>Nannaya</a:t>
            </a:r>
            <a:r>
              <a:rPr lang="en-IN" sz="3200" dirty="0">
                <a:solidFill>
                  <a:schemeClr val="accent4">
                    <a:lumMod val="75000"/>
                  </a:schemeClr>
                </a:solidFill>
              </a:rPr>
              <a:t> University</a:t>
            </a:r>
          </a:p>
        </p:txBody>
      </p:sp>
      <p:sp>
        <p:nvSpPr>
          <p:cNvPr id="4" name="TextBox 3">
            <a:extLst>
              <a:ext uri="{FF2B5EF4-FFF2-40B4-BE49-F238E27FC236}">
                <a16:creationId xmlns:a16="http://schemas.microsoft.com/office/drawing/2014/main" id="{ABF9E463-9BC0-D0D0-B14E-49B3356844B0}"/>
              </a:ext>
            </a:extLst>
          </p:cNvPr>
          <p:cNvSpPr txBox="1"/>
          <p:nvPr/>
        </p:nvSpPr>
        <p:spPr>
          <a:xfrm>
            <a:off x="4876204" y="3948947"/>
            <a:ext cx="3728621" cy="1323439"/>
          </a:xfrm>
          <a:prstGeom prst="rect">
            <a:avLst/>
          </a:prstGeom>
          <a:noFill/>
        </p:spPr>
        <p:txBody>
          <a:bodyPr wrap="square" rtlCol="0">
            <a:spAutoFit/>
          </a:bodyPr>
          <a:lstStyle/>
          <a:p>
            <a:r>
              <a:rPr lang="en-IN" sz="1600" dirty="0"/>
              <a:t>1.Member 1 ( </a:t>
            </a:r>
            <a:r>
              <a:rPr lang="en-IN" sz="1600" dirty="0" err="1"/>
              <a:t>Madicharla</a:t>
            </a:r>
            <a:r>
              <a:rPr lang="en-IN" sz="1600" dirty="0"/>
              <a:t> Siva Sai Krishna ) </a:t>
            </a:r>
          </a:p>
          <a:p>
            <a:r>
              <a:rPr lang="en-IN" sz="1600" dirty="0"/>
              <a:t>2. Member 2 ( </a:t>
            </a:r>
            <a:r>
              <a:rPr lang="en-IN" sz="1600" dirty="0" err="1"/>
              <a:t>Kasukurthi</a:t>
            </a:r>
            <a:r>
              <a:rPr lang="en-IN" sz="1600" dirty="0"/>
              <a:t> </a:t>
            </a:r>
            <a:r>
              <a:rPr lang="en-IN" sz="1600" dirty="0" err="1"/>
              <a:t>suresh</a:t>
            </a:r>
            <a:r>
              <a:rPr lang="en-IN" sz="1600" dirty="0"/>
              <a:t> ) </a:t>
            </a:r>
          </a:p>
          <a:p>
            <a:r>
              <a:rPr lang="en-IN" sz="1600" dirty="0"/>
              <a:t>3. Member 3 ( Akshay Kumar vase ) </a:t>
            </a:r>
          </a:p>
          <a:p>
            <a:r>
              <a:rPr lang="en-IN" sz="1600" dirty="0"/>
              <a:t>4. Member 4 ( </a:t>
            </a:r>
            <a:r>
              <a:rPr lang="en-IN" sz="1600" dirty="0" err="1"/>
              <a:t>Gobbila</a:t>
            </a:r>
            <a:r>
              <a:rPr lang="en-IN" sz="1600" dirty="0"/>
              <a:t> Sai Krishna ) </a:t>
            </a:r>
          </a:p>
          <a:p>
            <a:r>
              <a:rPr lang="en-IN" sz="1600" dirty="0"/>
              <a:t>5. Member 5 ( </a:t>
            </a:r>
            <a:r>
              <a:rPr lang="en-IN" sz="1600" dirty="0" err="1"/>
              <a:t>Annem</a:t>
            </a:r>
            <a:r>
              <a:rPr lang="en-IN" sz="1600" dirty="0"/>
              <a:t> Bhavani Shankar ) </a:t>
            </a:r>
          </a:p>
        </p:txBody>
      </p:sp>
      <p:sp>
        <p:nvSpPr>
          <p:cNvPr id="5" name="TextBox 4">
            <a:extLst>
              <a:ext uri="{FF2B5EF4-FFF2-40B4-BE49-F238E27FC236}">
                <a16:creationId xmlns:a16="http://schemas.microsoft.com/office/drawing/2014/main" id="{DC5A327F-870A-C701-1DC7-0EC84991AF5F}"/>
              </a:ext>
            </a:extLst>
          </p:cNvPr>
          <p:cNvSpPr txBox="1"/>
          <p:nvPr/>
        </p:nvSpPr>
        <p:spPr>
          <a:xfrm>
            <a:off x="4041238" y="3088511"/>
            <a:ext cx="4109523" cy="369332"/>
          </a:xfrm>
          <a:prstGeom prst="rect">
            <a:avLst/>
          </a:prstGeom>
          <a:noFill/>
        </p:spPr>
        <p:txBody>
          <a:bodyPr wrap="none" rtlCol="0">
            <a:spAutoFit/>
          </a:bodyPr>
          <a:lstStyle/>
          <a:p>
            <a:r>
              <a:rPr lang="en-US" b="1" u="sng" dirty="0"/>
              <a:t>Team lead(</a:t>
            </a:r>
            <a:r>
              <a:rPr lang="en-US" b="1" u="sng" dirty="0" err="1"/>
              <a:t>Madicharla</a:t>
            </a:r>
            <a:r>
              <a:rPr lang="en-US" b="1" u="sng" dirty="0"/>
              <a:t> Siva Sai Krishna)</a:t>
            </a:r>
            <a:endParaRPr lang="en-IN" u="sng" dirty="0"/>
          </a:p>
        </p:txBody>
      </p:sp>
      <p:sp>
        <p:nvSpPr>
          <p:cNvPr id="6" name="TextBox 5">
            <a:extLst>
              <a:ext uri="{FF2B5EF4-FFF2-40B4-BE49-F238E27FC236}">
                <a16:creationId xmlns:a16="http://schemas.microsoft.com/office/drawing/2014/main" id="{09D84DC2-3BAA-DCA7-7E35-5E302FAF61C8}"/>
              </a:ext>
            </a:extLst>
          </p:cNvPr>
          <p:cNvSpPr txBox="1"/>
          <p:nvPr/>
        </p:nvSpPr>
        <p:spPr>
          <a:xfrm>
            <a:off x="3540126" y="3614677"/>
            <a:ext cx="4973714" cy="369332"/>
          </a:xfrm>
          <a:prstGeom prst="rect">
            <a:avLst/>
          </a:prstGeom>
          <a:noFill/>
        </p:spPr>
        <p:txBody>
          <a:bodyPr wrap="square" rtlCol="0">
            <a:spAutoFit/>
          </a:bodyPr>
          <a:lstStyle/>
          <a:p>
            <a:r>
              <a:rPr lang="en-US" b="1" dirty="0"/>
              <a:t>Team Members </a:t>
            </a:r>
            <a:r>
              <a:rPr lang="en-US" sz="1350" dirty="0"/>
              <a:t>:</a:t>
            </a:r>
            <a:endParaRPr lang="en-IN" sz="1350" dirty="0"/>
          </a:p>
        </p:txBody>
      </p:sp>
    </p:spTree>
    <p:extLst>
      <p:ext uri="{BB962C8B-B14F-4D97-AF65-F5344CB8AC3E}">
        <p14:creationId xmlns:p14="http://schemas.microsoft.com/office/powerpoint/2010/main" val="143930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BAB6-8987-8305-D14B-FD0C8F8EBEA9}"/>
              </a:ext>
            </a:extLst>
          </p:cNvPr>
          <p:cNvSpPr>
            <a:spLocks noGrp="1"/>
          </p:cNvSpPr>
          <p:nvPr>
            <p:ph type="title"/>
          </p:nvPr>
        </p:nvSpPr>
        <p:spPr/>
        <p:txBody>
          <a:bodyPr/>
          <a:lstStyle/>
          <a:p>
            <a:r>
              <a:rPr lang="en-IN" b="1" dirty="0">
                <a:solidFill>
                  <a:srgbClr val="0070C0"/>
                </a:solidFill>
              </a:rPr>
              <a:t>Amul brand research values</a:t>
            </a:r>
          </a:p>
        </p:txBody>
      </p:sp>
      <p:sp>
        <p:nvSpPr>
          <p:cNvPr id="3" name="Content Placeholder 2">
            <a:extLst>
              <a:ext uri="{FF2B5EF4-FFF2-40B4-BE49-F238E27FC236}">
                <a16:creationId xmlns:a16="http://schemas.microsoft.com/office/drawing/2014/main" id="{77066AA4-4D56-2B70-0322-976D6AE69567}"/>
              </a:ext>
            </a:extLst>
          </p:cNvPr>
          <p:cNvSpPr>
            <a:spLocks noGrp="1"/>
          </p:cNvSpPr>
          <p:nvPr>
            <p:ph idx="1"/>
          </p:nvPr>
        </p:nvSpPr>
        <p:spPr/>
        <p:txBody>
          <a:bodyPr/>
          <a:lstStyle/>
          <a:p>
            <a:r>
              <a:rPr lang="en-US" dirty="0"/>
              <a:t>Amul, as a brand, values quality, innovation, sustainability, and a commitment to serving its customers. They focus on providing affordable and nutritious dairy products while also supporting local farmers and communities. Their research likely aligns with these values, emphasizing product development, market analysis, and customer satisfaction</a:t>
            </a:r>
            <a:endParaRPr lang="en-IN" dirty="0"/>
          </a:p>
        </p:txBody>
      </p:sp>
    </p:spTree>
    <p:extLst>
      <p:ext uri="{BB962C8B-B14F-4D97-AF65-F5344CB8AC3E}">
        <p14:creationId xmlns:p14="http://schemas.microsoft.com/office/powerpoint/2010/main" val="390807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D928D-6F4B-7768-771F-14FB9269019F}"/>
              </a:ext>
            </a:extLst>
          </p:cNvPr>
          <p:cNvSpPr>
            <a:spLocks noGrp="1"/>
          </p:cNvSpPr>
          <p:nvPr>
            <p:ph type="title"/>
          </p:nvPr>
        </p:nvSpPr>
        <p:spPr/>
        <p:txBody>
          <a:bodyPr>
            <a:normAutofit/>
          </a:bodyPr>
          <a:lstStyle/>
          <a:p>
            <a:r>
              <a:rPr lang="en-US" b="1" dirty="0">
                <a:solidFill>
                  <a:schemeClr val="accent3"/>
                </a:solidFill>
              </a:rPr>
              <a:t>Analyze Brand Tone and Identity:</a:t>
            </a:r>
            <a:endParaRPr lang="en-IN" b="1" dirty="0">
              <a:solidFill>
                <a:schemeClr val="accent3"/>
              </a:solidFill>
            </a:endParaRPr>
          </a:p>
        </p:txBody>
      </p:sp>
      <p:sp>
        <p:nvSpPr>
          <p:cNvPr id="3" name="Content Placeholder 2">
            <a:extLst>
              <a:ext uri="{FF2B5EF4-FFF2-40B4-BE49-F238E27FC236}">
                <a16:creationId xmlns:a16="http://schemas.microsoft.com/office/drawing/2014/main" id="{C88F201A-D631-3256-68AD-786F9E707ABE}"/>
              </a:ext>
            </a:extLst>
          </p:cNvPr>
          <p:cNvSpPr>
            <a:spLocks noGrp="1"/>
          </p:cNvSpPr>
          <p:nvPr>
            <p:ph idx="1"/>
          </p:nvPr>
        </p:nvSpPr>
        <p:spPr>
          <a:xfrm>
            <a:off x="1013791" y="2556931"/>
            <a:ext cx="9882806" cy="3555633"/>
          </a:xfrm>
        </p:spPr>
        <p:txBody>
          <a:bodyPr>
            <a:normAutofit fontScale="92500" lnSpcReduction="10000"/>
          </a:bodyPr>
          <a:lstStyle/>
          <a:p>
            <a:r>
              <a:rPr lang="en-US" b="1" dirty="0"/>
              <a:t>Tone</a:t>
            </a:r>
            <a:r>
              <a:rPr lang="en-US" dirty="0"/>
              <a:t>: Amul's brand tone is typically friendly, relatable, and sometimes humorous. They often use witty and creative advertising campaigns to engage with their audience. This tone helps them connect with consumers on a personal level while also conveying their brand values of quality, affordability, and community support.</a:t>
            </a:r>
          </a:p>
          <a:p>
            <a:r>
              <a:rPr lang="en-US" b="1" dirty="0"/>
              <a:t>Identity</a:t>
            </a:r>
            <a:r>
              <a:rPr lang="en-US" dirty="0"/>
              <a:t>: Amul's brand identity revolves around being a trustworthy provider of dairy products. They emphasize their cooperative model, which highlights their commitment to supporting local farmers and delivering fresh, high-quality products. Their identity also includes elements of innovation, as they continually introduce new products and flavors to meet consumer demands. Overall, Amul's brand identity is rooted in tradition, quality, and affordability</a:t>
            </a:r>
            <a:endParaRPr lang="en-IN" dirty="0"/>
          </a:p>
        </p:txBody>
      </p:sp>
    </p:spTree>
    <p:extLst>
      <p:ext uri="{BB962C8B-B14F-4D97-AF65-F5344CB8AC3E}">
        <p14:creationId xmlns:p14="http://schemas.microsoft.com/office/powerpoint/2010/main" val="225563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C663971-EEF7-5999-4508-7B77B400F405}"/>
              </a:ext>
            </a:extLst>
          </p:cNvPr>
          <p:cNvSpPr>
            <a:spLocks noGrp="1"/>
          </p:cNvSpPr>
          <p:nvPr>
            <p:ph type="title"/>
          </p:nvPr>
        </p:nvSpPr>
        <p:spPr>
          <a:xfrm>
            <a:off x="347870" y="626165"/>
            <a:ext cx="7702826" cy="745435"/>
          </a:xfrm>
        </p:spPr>
        <p:txBody>
          <a:bodyPr>
            <a:noAutofit/>
          </a:bodyPr>
          <a:lstStyle/>
          <a:p>
            <a:r>
              <a:rPr lang="en-US" b="1" u="sng" dirty="0">
                <a:solidFill>
                  <a:srgbClr val="FF0000"/>
                </a:solidFill>
              </a:rPr>
              <a:t>Set 4 SMART goals and KPIs for the same:</a:t>
            </a:r>
            <a:endParaRPr lang="en-IN" b="1" u="sng" dirty="0">
              <a:solidFill>
                <a:srgbClr val="FF0000"/>
              </a:solidFill>
            </a:endParaRPr>
          </a:p>
        </p:txBody>
      </p:sp>
      <p:sp>
        <p:nvSpPr>
          <p:cNvPr id="4" name="Text Placeholder 3">
            <a:extLst>
              <a:ext uri="{FF2B5EF4-FFF2-40B4-BE49-F238E27FC236}">
                <a16:creationId xmlns:a16="http://schemas.microsoft.com/office/drawing/2014/main" id="{313F475B-0747-34D5-9208-AD3FF568ED4D}"/>
              </a:ext>
            </a:extLst>
          </p:cNvPr>
          <p:cNvSpPr>
            <a:spLocks noGrp="1"/>
          </p:cNvSpPr>
          <p:nvPr>
            <p:ph type="body" sz="half" idx="2"/>
          </p:nvPr>
        </p:nvSpPr>
        <p:spPr>
          <a:xfrm>
            <a:off x="854766" y="1510748"/>
            <a:ext cx="10485782" cy="4721087"/>
          </a:xfrm>
        </p:spPr>
        <p:txBody>
          <a:bodyPr>
            <a:normAutofit fontScale="92500" lnSpcReduction="10000"/>
          </a:bodyPr>
          <a:lstStyle/>
          <a:p>
            <a:pPr algn="l"/>
            <a:r>
              <a:rPr lang="en-US" b="1" dirty="0"/>
              <a:t>Four SMART goals along with their corresponding Key Performance Indicators (KPIs) for Amul: </a:t>
            </a:r>
          </a:p>
          <a:p>
            <a:pPr algn="l"/>
            <a:r>
              <a:rPr lang="en-US" b="1" dirty="0"/>
              <a:t>1.Goal: </a:t>
            </a:r>
            <a:r>
              <a:rPr lang="en-US" dirty="0"/>
              <a:t>Increase market share in the dairy industry by 10% within the next fiscal year.</a:t>
            </a:r>
          </a:p>
          <a:p>
            <a:pPr algn="l"/>
            <a:r>
              <a:rPr lang="en-US" dirty="0"/>
              <a:t>       </a:t>
            </a:r>
            <a:r>
              <a:rPr lang="en-US" b="1" dirty="0"/>
              <a:t>KPI:</a:t>
            </a:r>
            <a:r>
              <a:rPr lang="en-US" dirty="0"/>
              <a:t> Percentage increase in market share compared to competitors. </a:t>
            </a:r>
          </a:p>
          <a:p>
            <a:pPr algn="l"/>
            <a:r>
              <a:rPr lang="en-US" b="1" dirty="0"/>
              <a:t>2. Goal</a:t>
            </a:r>
            <a:r>
              <a:rPr lang="en-US" dirty="0"/>
              <a:t>: Improve customer satisfaction by enhancing product quality and customer service, aiming for a 15% increase in customer retention rate.</a:t>
            </a:r>
          </a:p>
          <a:p>
            <a:pPr algn="l"/>
            <a:r>
              <a:rPr lang="en-US" dirty="0"/>
              <a:t>       </a:t>
            </a:r>
            <a:r>
              <a:rPr lang="en-US" b="1" dirty="0"/>
              <a:t>KPI: </a:t>
            </a:r>
            <a:r>
              <a:rPr lang="en-US" dirty="0"/>
              <a:t>Customer retention rate (% of customers retained over a specific period). </a:t>
            </a:r>
          </a:p>
          <a:p>
            <a:pPr algn="l"/>
            <a:r>
              <a:rPr lang="en-US" b="1" dirty="0"/>
              <a:t>3. Goal: </a:t>
            </a:r>
            <a:r>
              <a:rPr lang="en-US" dirty="0"/>
              <a:t>Expand product distribution to new regions by entering into partnerships with local retailers and distributors, aiming to establish presence in 20 new cities within the next two years.</a:t>
            </a:r>
          </a:p>
          <a:p>
            <a:pPr algn="l"/>
            <a:r>
              <a:rPr lang="en-US" dirty="0"/>
              <a:t>       </a:t>
            </a:r>
            <a:r>
              <a:rPr lang="en-US" b="1" dirty="0"/>
              <a:t>KPI:</a:t>
            </a:r>
            <a:r>
              <a:rPr lang="en-US" dirty="0"/>
              <a:t> Number of new cities penetrated within the target timeframe. </a:t>
            </a:r>
          </a:p>
          <a:p>
            <a:pPr algn="l"/>
            <a:r>
              <a:rPr lang="en-US" b="1" dirty="0"/>
              <a:t>4. Goal: </a:t>
            </a:r>
            <a:r>
              <a:rPr lang="en-US" dirty="0"/>
              <a:t>Reduce environmental footprint by implementing sustainable practices across the supply chain, aiming for a 20% reduction in carbon emissions by 2025.</a:t>
            </a:r>
          </a:p>
          <a:p>
            <a:pPr algn="l"/>
            <a:r>
              <a:rPr lang="en-US" dirty="0"/>
              <a:t>       </a:t>
            </a:r>
            <a:r>
              <a:rPr lang="en-US" b="1" dirty="0"/>
              <a:t>KPI:</a:t>
            </a:r>
            <a:r>
              <a:rPr lang="en-US" dirty="0"/>
              <a:t> Percentage decrease in carbon emissions compared to the baseline year</a:t>
            </a:r>
          </a:p>
          <a:p>
            <a:r>
              <a:rPr lang="en-US" dirty="0"/>
              <a:t>These goals are Specific, Measurable, Achievable, Relevant, and Time-bound, making them SMART and effective for guiding Amul's strategic initiatives. </a:t>
            </a:r>
            <a:endParaRPr lang="en-IN" dirty="0"/>
          </a:p>
        </p:txBody>
      </p:sp>
    </p:spTree>
    <p:extLst>
      <p:ext uri="{BB962C8B-B14F-4D97-AF65-F5344CB8AC3E}">
        <p14:creationId xmlns:p14="http://schemas.microsoft.com/office/powerpoint/2010/main" val="2394203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5068-0E15-4212-D1CE-017B94600466}"/>
              </a:ext>
            </a:extLst>
          </p:cNvPr>
          <p:cNvSpPr>
            <a:spLocks noGrp="1"/>
          </p:cNvSpPr>
          <p:nvPr>
            <p:ph type="title"/>
          </p:nvPr>
        </p:nvSpPr>
        <p:spPr>
          <a:xfrm>
            <a:off x="586408" y="271322"/>
            <a:ext cx="7116418" cy="1028700"/>
          </a:xfrm>
        </p:spPr>
        <p:txBody>
          <a:bodyPr>
            <a:noAutofit/>
          </a:bodyPr>
          <a:lstStyle/>
          <a:p>
            <a:r>
              <a:rPr lang="en-US" sz="3200" b="1" u="sng" dirty="0">
                <a:solidFill>
                  <a:srgbClr val="660066"/>
                </a:solidFill>
              </a:rPr>
              <a:t>Brand study (Mission/Values &amp; USP)</a:t>
            </a:r>
            <a:endParaRPr lang="en-IN" sz="3200" b="1" u="sng" dirty="0">
              <a:solidFill>
                <a:srgbClr val="660066"/>
              </a:solidFill>
            </a:endParaRPr>
          </a:p>
        </p:txBody>
      </p:sp>
      <p:sp>
        <p:nvSpPr>
          <p:cNvPr id="4" name="Text Placeholder 3">
            <a:extLst>
              <a:ext uri="{FF2B5EF4-FFF2-40B4-BE49-F238E27FC236}">
                <a16:creationId xmlns:a16="http://schemas.microsoft.com/office/drawing/2014/main" id="{1C962800-05BC-F33B-DCCD-8F0B836FC8E8}"/>
              </a:ext>
            </a:extLst>
          </p:cNvPr>
          <p:cNvSpPr>
            <a:spLocks noGrp="1"/>
          </p:cNvSpPr>
          <p:nvPr>
            <p:ph type="body" sz="half" idx="2"/>
          </p:nvPr>
        </p:nvSpPr>
        <p:spPr>
          <a:xfrm>
            <a:off x="874643" y="1300023"/>
            <a:ext cx="10416209" cy="4911934"/>
          </a:xfrm>
        </p:spPr>
        <p:txBody>
          <a:bodyPr>
            <a:normAutofit fontScale="85000" lnSpcReduction="20000"/>
          </a:bodyPr>
          <a:lstStyle/>
          <a:p>
            <a:pPr algn="l"/>
            <a:r>
              <a:rPr lang="en-US" b="1" dirty="0"/>
              <a:t>Mission/Values: </a:t>
            </a:r>
          </a:p>
          <a:p>
            <a:pPr algn="l"/>
            <a:r>
              <a:rPr lang="en-US" b="1" dirty="0"/>
              <a:t>Mission: </a:t>
            </a:r>
            <a:r>
              <a:rPr lang="en-US" dirty="0"/>
              <a:t>Amul's mission revolves around providing high-quality dairy products while supporting local farmers and promoting sustainability. </a:t>
            </a:r>
          </a:p>
          <a:p>
            <a:pPr algn="l"/>
            <a:r>
              <a:rPr lang="en-US" b="1" dirty="0"/>
              <a:t>Values: </a:t>
            </a:r>
          </a:p>
          <a:p>
            <a:pPr algn="l"/>
            <a:r>
              <a:rPr lang="en-US" dirty="0"/>
              <a:t>● Quality: Commitment to delivering fresh and nutritious dairy products. </a:t>
            </a:r>
          </a:p>
          <a:p>
            <a:pPr algn="l"/>
            <a:r>
              <a:rPr lang="en-US" dirty="0"/>
              <a:t>● Community: Support for local farmers through the cooperative model.</a:t>
            </a:r>
          </a:p>
          <a:p>
            <a:pPr algn="l"/>
            <a:r>
              <a:rPr lang="en-US" dirty="0"/>
              <a:t>● Innovation: Continual improvement and introduction of new products to meet consumer needs.</a:t>
            </a:r>
          </a:p>
          <a:p>
            <a:pPr algn="l"/>
            <a:r>
              <a:rPr lang="en-US" dirty="0"/>
              <a:t>● Affordability: Ensuring products are accessible to a wide range of consumers.</a:t>
            </a:r>
          </a:p>
          <a:p>
            <a:pPr algn="l"/>
            <a:r>
              <a:rPr lang="en-US" dirty="0"/>
              <a:t>● Sustainability: Implementing eco-friendly practices across the supply chain to reduce environmental impact. </a:t>
            </a:r>
          </a:p>
          <a:p>
            <a:pPr algn="l"/>
            <a:r>
              <a:rPr lang="en-US" b="1" dirty="0"/>
              <a:t>Unique Selling Proposition (USP):</a:t>
            </a:r>
          </a:p>
          <a:p>
            <a:pPr algn="l"/>
            <a:r>
              <a:rPr lang="en-US" dirty="0"/>
              <a:t>● Cooperative Model: Amul's USP lies in its cooperative structure, involving millions of farmers who collectively own the brand. This ensures the quality and freshness of products while also empowering local agricultural communities.</a:t>
            </a:r>
          </a:p>
          <a:p>
            <a:pPr algn="l"/>
            <a:r>
              <a:rPr lang="en-US" dirty="0"/>
              <a:t>● Affordability: Offering high-quality dairy products at competitive prices, making them accessible to a diverse customer base. </a:t>
            </a:r>
          </a:p>
          <a:p>
            <a:pPr algn="l"/>
            <a:r>
              <a:rPr lang="en-US" dirty="0"/>
              <a:t>● Wide Product Range: Amul's diverse portfolio includes milk, butter, cheese, ice cream, and other dairy products, catering to various consumer preferences. </a:t>
            </a:r>
          </a:p>
          <a:p>
            <a:pPr algn="l"/>
            <a:r>
              <a:rPr lang="en-US" dirty="0"/>
              <a:t>● Iconic Advertising: Leveraging creative and often humorous advertising campaigns, Amul has established a unique brand identity and emotional connection with consumers. </a:t>
            </a:r>
            <a:endParaRPr lang="en-IN" dirty="0"/>
          </a:p>
        </p:txBody>
      </p:sp>
    </p:spTree>
    <p:extLst>
      <p:ext uri="{BB962C8B-B14F-4D97-AF65-F5344CB8AC3E}">
        <p14:creationId xmlns:p14="http://schemas.microsoft.com/office/powerpoint/2010/main" val="2893681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ilk Glass">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505</TotalTime>
  <Words>5199</Words>
  <Application>Microsoft Office PowerPoint</Application>
  <PresentationFormat>Widescreen</PresentationFormat>
  <Paragraphs>318</Paragraphs>
  <Slides>41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Garamond</vt:lpstr>
      <vt:lpstr>Lexend</vt:lpstr>
      <vt:lpstr>Nunito</vt:lpstr>
      <vt:lpstr>Wingdings</vt:lpstr>
      <vt:lpstr>Organic</vt:lpstr>
      <vt:lpstr>DIGITAL MARKETING </vt:lpstr>
      <vt:lpstr>INTERNSHIP </vt:lpstr>
      <vt:lpstr>TEAM LEADER</vt:lpstr>
      <vt:lpstr>Table of contents</vt:lpstr>
      <vt:lpstr>AMUL</vt:lpstr>
      <vt:lpstr>Amul brand research values</vt:lpstr>
      <vt:lpstr>Analyze Brand Tone and Identity:</vt:lpstr>
      <vt:lpstr>Set 4 SMART goals and KPIs for the same:</vt:lpstr>
      <vt:lpstr>Brand study (Mission/Values &amp; USP)</vt:lpstr>
      <vt:lpstr>Brand study (Brand Tone &amp; KPI)</vt:lpstr>
      <vt:lpstr>Buyer/Audience Personal</vt:lpstr>
      <vt:lpstr>Goals and Motivations:</vt:lpstr>
      <vt:lpstr>Part 1: Brand study, Competitor Analysis &amp; Buyer’s/Audience’s Personal</vt:lpstr>
      <vt:lpstr>Competitor 1: Mother Dairy</vt:lpstr>
      <vt:lpstr>SWOT</vt:lpstr>
      <vt:lpstr>SWOT</vt:lpstr>
      <vt:lpstr>Competitor 2:NESTLE</vt:lpstr>
      <vt:lpstr>SWOT</vt:lpstr>
      <vt:lpstr>SWOT </vt:lpstr>
      <vt:lpstr>Competitor 3: HERITAGE</vt:lpstr>
      <vt:lpstr>SWOT</vt:lpstr>
      <vt:lpstr>SWOT</vt:lpstr>
      <vt:lpstr>Part 2: SEO &amp; Keyword Research</vt:lpstr>
      <vt:lpstr>SEO AUDIT</vt:lpstr>
      <vt:lpstr>SEO AUDIT</vt:lpstr>
      <vt:lpstr>Keyword Research </vt:lpstr>
      <vt:lpstr>On Page Optimisation</vt:lpstr>
      <vt:lpstr>On Page Optimization (Content Optimization) </vt:lpstr>
      <vt:lpstr> Document the challenges faced during the research and analysis phase, as well as the key insights gained from the keyword research process. </vt:lpstr>
      <vt:lpstr>Part 3: Content Ideas and Marketing Strategies</vt:lpstr>
      <vt:lpstr>Content Calendar for the  month of April  </vt:lpstr>
      <vt:lpstr>Strategy, Aim and the Idea behind this story   </vt:lpstr>
      <vt:lpstr>Strategy, Aim and the Idea behind this post  </vt:lpstr>
      <vt:lpstr>Part 3: Content Ideas and Marketing Strategies</vt:lpstr>
      <vt:lpstr>Part 4: Content Creation and Curation</vt:lpstr>
      <vt:lpstr>Format 1: Static post on amul brand</vt:lpstr>
      <vt:lpstr>Format 2 - Reel Post on Amul Mitai  </vt:lpstr>
      <vt:lpstr>Format 3 - Carousel Post on Amul Milk And curd  </vt:lpstr>
      <vt:lpstr>Part 4: Content Creation and Curation Instagram Story</vt:lpstr>
      <vt:lpstr>Highlights for Story.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AMUL</dc:title>
  <dc:creator>madhuri dulam</dc:creator>
  <cp:lastModifiedBy>madhuri dulam</cp:lastModifiedBy>
  <cp:revision>3</cp:revision>
  <dcterms:created xsi:type="dcterms:W3CDTF">2024-04-18T08:55:05Z</dcterms:created>
  <dcterms:modified xsi:type="dcterms:W3CDTF">2024-04-25T07:53:02Z</dcterms:modified>
</cp:coreProperties>
</file>